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8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1pPr>
    <a:lvl2pPr marL="0" marR="0" indent="3429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2pPr>
    <a:lvl3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3pPr>
    <a:lvl4pPr marL="0" marR="0" indent="10287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4pPr>
    <a:lvl5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5pPr>
    <a:lvl6pPr marL="0" marR="0" indent="17145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6pPr>
    <a:lvl7pPr marL="0" marR="0" indent="2057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7pPr>
    <a:lvl8pPr marL="0" marR="0" indent="24003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8pPr>
    <a:lvl9pPr marL="0" marR="0" indent="2743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9pPr>
  </p:defaultTextStyle>
  <p:extLst>
    <p:ext uri="{EFAFB233-063F-42B5-8137-9DF3F51BA10A}">
      <p15:sldGuideLst xmlns:p15="http://schemas.microsoft.com/office/powerpoint/2012/main">
        <p15:guide id="1" orient="horz" pos="4320">
          <p15:clr>
            <a:srgbClr val="A4A3A4"/>
          </p15:clr>
        </p15:guide>
        <p15:guide id="2" pos="76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695CF"/>
    <a:srgbClr val="EC5C57"/>
    <a:srgbClr val="A0C2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8F44A2F1-9E1F-4B54-A3A2-5F16C0AD49E2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D51ADE6A-740E-44AE-83CC-AE7238B6C88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FF1F3"/>
          </a:solidFill>
        </a:fill>
      </a:tcStyle>
    </a:band2H>
    <a:firstCol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firstCol>
    <a:lastRow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25400" cap="flat">
              <a:solidFill>
                <a:srgbClr val="FFFFFF"/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firstRow>
  </a:tblStyle>
  <a:tblStyle styleId="{EEE7283C-3CF3-47DC-8721-378D4A62B22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4C3C2611-4C71-4FC5-86AE-919BDF0F9419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33" d="100"/>
          <a:sy n="33" d="100"/>
        </p:scale>
        <p:origin x="114" y="1956"/>
      </p:cViewPr>
      <p:guideLst>
        <p:guide orient="horz" pos="4320"/>
        <p:guide pos="76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33" d="100"/>
        <a:sy n="33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heme" Target="theme/theme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04" name="Shape 104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25448000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584200" latinLnBrk="0">
      <a:defRPr sz="3000">
        <a:latin typeface="Lucida Grande"/>
        <a:ea typeface="Lucida Grande"/>
        <a:cs typeface="Lucida Grande"/>
        <a:sym typeface="Lucida Grande"/>
      </a:defRPr>
    </a:lvl1pPr>
    <a:lvl2pPr indent="228600" defTabSz="584200" latinLnBrk="0">
      <a:defRPr sz="3000">
        <a:latin typeface="Lucida Grande"/>
        <a:ea typeface="Lucida Grande"/>
        <a:cs typeface="Lucida Grande"/>
        <a:sym typeface="Lucida Grande"/>
      </a:defRPr>
    </a:lvl2pPr>
    <a:lvl3pPr indent="457200" defTabSz="584200" latinLnBrk="0">
      <a:defRPr sz="3000">
        <a:latin typeface="Lucida Grande"/>
        <a:ea typeface="Lucida Grande"/>
        <a:cs typeface="Lucida Grande"/>
        <a:sym typeface="Lucida Grande"/>
      </a:defRPr>
    </a:lvl3pPr>
    <a:lvl4pPr indent="685800" defTabSz="584200" latinLnBrk="0">
      <a:defRPr sz="3000">
        <a:latin typeface="Lucida Grande"/>
        <a:ea typeface="Lucida Grande"/>
        <a:cs typeface="Lucida Grande"/>
        <a:sym typeface="Lucida Grande"/>
      </a:defRPr>
    </a:lvl4pPr>
    <a:lvl5pPr indent="914400" defTabSz="584200" latinLnBrk="0">
      <a:defRPr sz="3000">
        <a:latin typeface="Lucida Grande"/>
        <a:ea typeface="Lucida Grande"/>
        <a:cs typeface="Lucida Grande"/>
        <a:sym typeface="Lucida Grande"/>
      </a:defRPr>
    </a:lvl5pPr>
    <a:lvl6pPr indent="1143000" defTabSz="584200" latinLnBrk="0">
      <a:defRPr sz="3000">
        <a:latin typeface="Lucida Grande"/>
        <a:ea typeface="Lucida Grande"/>
        <a:cs typeface="Lucida Grande"/>
        <a:sym typeface="Lucida Grande"/>
      </a:defRPr>
    </a:lvl6pPr>
    <a:lvl7pPr indent="1371600" defTabSz="584200" latinLnBrk="0">
      <a:defRPr sz="3000">
        <a:latin typeface="Lucida Grande"/>
        <a:ea typeface="Lucida Grande"/>
        <a:cs typeface="Lucida Grande"/>
        <a:sym typeface="Lucida Grande"/>
      </a:defRPr>
    </a:lvl7pPr>
    <a:lvl8pPr indent="1600200" defTabSz="584200" latinLnBrk="0">
      <a:defRPr sz="3000">
        <a:latin typeface="Lucida Grande"/>
        <a:ea typeface="Lucida Grande"/>
        <a:cs typeface="Lucida Grande"/>
        <a:sym typeface="Lucida Grande"/>
      </a:defRPr>
    </a:lvl8pPr>
    <a:lvl9pPr indent="1828800" defTabSz="584200" latinLnBrk="0">
      <a:defRPr sz="3000">
        <a:latin typeface="Lucida Grande"/>
        <a:ea typeface="Lucida Grande"/>
        <a:cs typeface="Lucida Grande"/>
        <a:sym typeface="Lucida Grand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Visualize Data with"/>
          <p:cNvSpPr txBox="1"/>
          <p:nvPr/>
        </p:nvSpPr>
        <p:spPr>
          <a:xfrm>
            <a:off x="777634" y="1067375"/>
            <a:ext cx="22828730" cy="4463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lnSpc>
                <a:spcPct val="80000"/>
              </a:lnSpc>
              <a:defRPr sz="15000">
                <a:latin typeface="Source Sans Pro ExtraLight"/>
                <a:ea typeface="Source Sans Pro ExtraLight"/>
                <a:cs typeface="Source Sans Pro ExtraLight"/>
                <a:sym typeface="Source Sans Pro ExtraLight"/>
              </a:defRPr>
            </a:lvl1pPr>
          </a:lstStyle>
          <a:p>
            <a:pPr>
              <a:defRPr b="1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0" dirty="0">
                <a:latin typeface="Source Sans Pro ExtraLight"/>
                <a:ea typeface="Source Sans Pro ExtraLight"/>
                <a:cs typeface="Source Sans Pro ExtraLight"/>
                <a:sym typeface="Source Sans Pro ExtraLight"/>
              </a:rPr>
              <a:t>Visualize Data with</a:t>
            </a:r>
          </a:p>
        </p:txBody>
      </p:sp>
      <p:pic>
        <p:nvPicPr>
          <p:cNvPr id="13" name="ggplot2-hex.png" descr="ggplot2-h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964783" y="4384143"/>
            <a:ext cx="6454434" cy="7483097"/>
          </a:xfrm>
          <a:prstGeom prst="rect">
            <a:avLst/>
          </a:prstGeom>
          <a:ln w="12700">
            <a:miter lim="400000"/>
          </a:ln>
        </p:spPr>
      </p:pic>
      <p:sp>
        <p:nvSpPr>
          <p:cNvPr id="1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ransition Slide">
    <p:bg>
      <p:bgPr>
        <a:gradFill flip="none" rotWithShape="1">
          <a:gsLst>
            <a:gs pos="0">
              <a:srgbClr val="4287C7"/>
            </a:gs>
            <a:gs pos="81366">
              <a:srgbClr val="4D7090"/>
            </a:gs>
            <a:gs pos="100000">
              <a:srgbClr val="585858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Title Text"/>
          <p:cNvSpPr txBox="1">
            <a:spLocks noGrp="1"/>
          </p:cNvSpPr>
          <p:nvPr>
            <p:ph type="title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Title Text</a:t>
            </a:r>
          </a:p>
        </p:txBody>
      </p:sp>
      <p:sp>
        <p:nvSpPr>
          <p:cNvPr id="96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526664" y="4505027"/>
            <a:ext cx="14716126" cy="8036720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317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0" indent="762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0" indent="1206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0" indent="1651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0" indent="2095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ransition Slide">
    <p:bg>
      <p:bgPr>
        <a:gradFill flip="none" rotWithShape="1">
          <a:gsLst>
            <a:gs pos="0">
              <a:srgbClr val="4287C7"/>
            </a:gs>
            <a:gs pos="81366">
              <a:srgbClr val="4D7090"/>
            </a:gs>
            <a:gs pos="100000">
              <a:srgbClr val="585858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age2.png" descr="image2.png"/>
          <p:cNvPicPr>
            <a:picLocks noChangeAspect="1"/>
          </p:cNvPicPr>
          <p:nvPr/>
        </p:nvPicPr>
        <p:blipFill>
          <a:blip r:embed="rId2">
            <a:alphaModFix amt="5000"/>
            <a:extLst/>
          </a:blip>
          <a:stretch>
            <a:fillRect/>
          </a:stretch>
        </p:blipFill>
        <p:spPr>
          <a:xfrm>
            <a:off x="17445533" y="7107732"/>
            <a:ext cx="7624268" cy="7624268"/>
          </a:xfrm>
          <a:prstGeom prst="rect">
            <a:avLst/>
          </a:prstGeom>
          <a:ln w="12700">
            <a:miter lim="400000"/>
          </a:ln>
        </p:spPr>
      </p:pic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header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831199" y="5735599"/>
            <a:ext cx="22721602" cy="2244801"/>
          </a:xfrm>
          <a:prstGeom prst="rect">
            <a:avLst/>
          </a:prstGeom>
        </p:spPr>
        <p:txBody>
          <a:bodyPr lIns="243799" tIns="243799" rIns="243799" bIns="243799"/>
          <a:lstStyle>
            <a:lvl1pPr algn="ctr" defTabSz="2438400">
              <a:defRPr sz="9600" cap="none">
                <a:solidFill>
                  <a:srgbClr val="F3F3F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Title Text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188836" y="12524794"/>
            <a:ext cx="867584" cy="870498"/>
          </a:xfrm>
          <a:prstGeom prst="rect">
            <a:avLst/>
          </a:prstGeom>
        </p:spPr>
        <p:txBody>
          <a:bodyPr lIns="243799" tIns="243799" rIns="243799" bIns="243799" anchor="ctr"/>
          <a:lstStyle>
            <a:lvl1pPr algn="r" defTabSz="2438400">
              <a:defRPr sz="2600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–Johnny Appleseed"/>
          <p:cNvSpPr>
            <a:spLocks noGrp="1"/>
          </p:cNvSpPr>
          <p:nvPr>
            <p:ph type="body" sz="quarter" idx="13"/>
          </p:nvPr>
        </p:nvSpPr>
        <p:spPr>
          <a:xfrm>
            <a:off x="2387600" y="8001000"/>
            <a:ext cx="19621500" cy="8636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800">
                <a:solidFill>
                  <a:srgbClr val="53535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46" name="“Type a quote here.”"/>
          <p:cNvSpPr>
            <a:spLocks noGrp="1"/>
          </p:cNvSpPr>
          <p:nvPr>
            <p:ph type="body" sz="quarter" idx="14"/>
          </p:nvPr>
        </p:nvSpPr>
        <p:spPr>
          <a:xfrm>
            <a:off x="2374900" y="5384800"/>
            <a:ext cx="19621500" cy="18669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11100" i="1">
                <a:solidFill>
                  <a:srgbClr val="005493">
                    <a:alpha val="75000"/>
                  </a:srgbClr>
                </a:solidFill>
                <a:latin typeface="Source Sans Pro ExtraLight"/>
                <a:ea typeface="Source Sans Pro ExtraLight"/>
                <a:cs typeface="Source Sans Pro ExtraLight"/>
                <a:sym typeface="Source Sans Pro ExtraLight"/>
              </a:defRPr>
            </a:lvl1pPr>
          </a:lstStyle>
          <a:p>
            <a:r>
              <a:t>“Type a quote here.”</a:t>
            </a:r>
          </a:p>
        </p:txBody>
      </p:sp>
      <p:sp>
        <p:nvSpPr>
          <p:cNvPr id="4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217091" y="12543428"/>
            <a:ext cx="839331" cy="833230"/>
          </a:xfrm>
          <a:prstGeom prst="rect">
            <a:avLst/>
          </a:prstGeom>
        </p:spPr>
        <p:txBody>
          <a:bodyPr lIns="243799" tIns="243799" rIns="243799" bIns="243799" anchor="ctr"/>
          <a:lstStyle>
            <a:lvl1pPr algn="r" defTabSz="2438400">
              <a:defRPr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itle Text"/>
          <p:cNvSpPr txBox="1">
            <a:spLocks noGrp="1"/>
          </p:cNvSpPr>
          <p:nvPr>
            <p:ph type="title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Title Text</a:t>
            </a:r>
          </a:p>
        </p:txBody>
      </p:sp>
      <p:sp>
        <p:nvSpPr>
          <p:cNvPr id="62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526664" y="4505027"/>
            <a:ext cx="14716126" cy="8036720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317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0" indent="762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0" indent="1206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0" indent="1651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0" indent="2095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63" name="ggplot2-hex.png" descr="ggplot2-h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6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6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gplot2-hex.png" descr="ggplot2-h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7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7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 copy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hyperlink" Target="https://creativecommons.org/licenses/by-sa/4.0/" TargetMode="Externa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FFFFF"/>
            </a:gs>
            <a:gs pos="100000">
              <a:srgbClr val="A2BFDA"/>
            </a:gs>
            <a:gs pos="100000">
              <a:srgbClr val="447FB5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13"/>
              </a:defRPr>
            </a:lvl1pPr>
          </a:lstStyle>
          <a:p>
            <a:pPr>
              <a:defRPr u="none"/>
            </a:pPr>
            <a:r>
              <a:rPr u="sng">
                <a:hlinkClick r:id="rId13"/>
              </a:rPr>
              <a:t>CC BY-SA RStudio</a:t>
            </a:r>
          </a:p>
        </p:txBody>
      </p:sp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673100" y="355600"/>
            <a:ext cx="23050500" cy="342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4" name="Body Level One…"/>
          <p:cNvSpPr txBox="1">
            <a:spLocks noGrp="1"/>
          </p:cNvSpPr>
          <p:nvPr>
            <p:ph type="body" idx="1"/>
          </p:nvPr>
        </p:nvSpPr>
        <p:spPr>
          <a:xfrm>
            <a:off x="673100" y="3835400"/>
            <a:ext cx="23050500" cy="886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76099" y="13081000"/>
            <a:ext cx="419101" cy="457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defTabSz="825500">
              <a:defRPr sz="24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med"/>
  <p:txStyles>
    <p:titleStyle>
      <a:lvl1pPr marL="0" marR="0" indent="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1pPr>
      <a:lvl2pPr marL="0" marR="0" indent="2286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2pPr>
      <a:lvl3pPr marL="0" marR="0" indent="4572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3pPr>
      <a:lvl4pPr marL="0" marR="0" indent="6858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4pPr>
      <a:lvl5pPr marL="0" marR="0" indent="9144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5pPr>
      <a:lvl6pPr marL="0" marR="0" indent="11430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6pPr>
      <a:lvl7pPr marL="0" marR="0" indent="13716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7pPr>
      <a:lvl8pPr marL="0" marR="0" indent="16002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8pPr>
      <a:lvl9pPr marL="0" marR="0" indent="18288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9pPr>
    </p:titleStyle>
    <p:bodyStyle>
      <a:lvl1pPr marL="6099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1pPr>
      <a:lvl2pPr marL="13465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2pPr>
      <a:lvl3pPr marL="20831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3pPr>
      <a:lvl4pPr marL="28197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4pPr>
      <a:lvl5pPr marL="35563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5pPr>
      <a:lvl6pPr marL="42929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6pPr>
      <a:lvl7pPr marL="50295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7pPr>
      <a:lvl8pPr marL="57661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8pPr>
      <a:lvl9pPr marL="65027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7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creativecommons.org/licenses/by-sa/4.0/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hyperlink" Target="https://creativecommons.org/licenses/by-sa/4.0/" TargetMode="External"/><Relationship Id="rId7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creativecommons.org/licenses/by-sa/4.0/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3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creativecommons.org/licenses/by-sa/4.0/" TargetMode="Externa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creativecommons.org/licenses/by-sa/4.0/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creativecommons.org/licenses/by-sa/4.0/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creativecommons.org/licenses/by-sa/4.0/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creativecommons.org/licenses/by-sa/4.0/" TargetMode="Externa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creativecommons.org/licenses/by-sa/4.0/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creativecommons.org/licenses/by-sa/4.0/" TargetMode="Externa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creativecommons.org/licenses/by-sa/4.0/" TargetMode="Externa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creativecommons.org/licenses/by-sa/4.0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creativecommons.org/licenses/by-sa/4.0/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creativecommons.org/licenses/by-sa/4.0/" TargetMode="Externa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creativecommons.org/licenses/by-sa/4.0/" TargetMode="Externa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creativecommons.org/licenses/by-sa/4.0/" TargetMode="Externa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creativecommons.org/licenses/by-sa/4.0/" TargetMode="Externa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3.png"/><Relationship Id="rId4" Type="http://schemas.openxmlformats.org/officeDocument/2006/relationships/hyperlink" Target="https://creativecommons.org/licenses/by-sa/4.0/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6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6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6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6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6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6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6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creativecommons.org/licenses/by-sa/4.0/" TargetMode="Externa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creativecommons.org/licenses/by-sa/4.0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creativecommons.org/licenses/by-sa/4.0/" TargetMode="Externa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creativecommons.org/licenses/by-sa/4.0/" TargetMode="Externa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2.png"/><Relationship Id="rId4" Type="http://schemas.openxmlformats.org/officeDocument/2006/relationships/hyperlink" Target="https://creativecommons.org/licenses/by-sa/4.0/" TargetMode="Externa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5.png"/><Relationship Id="rId4" Type="http://schemas.openxmlformats.org/officeDocument/2006/relationships/image" Target="../media/image54.jpe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6.png"/><Relationship Id="rId4" Type="http://schemas.openxmlformats.org/officeDocument/2006/relationships/hyperlink" Target="http://ggplot2.tidyverse.org" TargetMode="Externa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gplot2-hex.png" descr="ggplot2-h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16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61" name="Square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62" name="Square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63" name="Rectangle"/>
          <p:cNvSpPr/>
          <p:nvPr/>
        </p:nvSpPr>
        <p:spPr>
          <a:xfrm>
            <a:off x="1200604" y="5221893"/>
            <a:ext cx="21982793" cy="3111885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64" name="ggplot(data = mpg) +…"/>
          <p:cNvSpPr txBox="1"/>
          <p:nvPr/>
        </p:nvSpPr>
        <p:spPr>
          <a:xfrm>
            <a:off x="1386859" y="5541777"/>
            <a:ext cx="21610282" cy="26687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6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(data = 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mpg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+</a:t>
            </a:r>
          </a:p>
          <a:p>
            <a:pPr algn="l">
              <a:spcBef>
                <a:spcPts val="1500"/>
              </a:spcBef>
              <a:defRPr sz="6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geom_point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(mapping =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x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displ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y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hwy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A5286803-8681-4A6E-83AA-5CA63B263CE6}"/>
              </a:ext>
            </a:extLst>
          </p:cNvPr>
          <p:cNvSpPr/>
          <p:nvPr/>
        </p:nvSpPr>
        <p:spPr>
          <a:xfrm>
            <a:off x="12045462" y="1649603"/>
            <a:ext cx="10691446" cy="1998418"/>
          </a:xfrm>
          <a:prstGeom prst="wedgeRoundRectCallout">
            <a:avLst>
              <a:gd name="adj1" fmla="val -62295"/>
              <a:gd name="adj2" fmla="val 166944"/>
              <a:gd name="adj3" fmla="val 16667"/>
            </a:avLst>
          </a:prstGeom>
          <a:solidFill>
            <a:schemeClr val="accent1">
              <a:lumMod val="40000"/>
              <a:lumOff val="60000"/>
            </a:schemeClr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Pro tip: Always put the + at the end of a line, Never at the start</a:t>
            </a: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gplot2-hex.png" descr="ggplot2-h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16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69" name="Square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70" name="Square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grpSp>
        <p:nvGrpSpPr>
          <p:cNvPr id="173" name="Group"/>
          <p:cNvGrpSpPr/>
          <p:nvPr/>
        </p:nvGrpSpPr>
        <p:grpSpPr>
          <a:xfrm>
            <a:off x="1200604" y="5221893"/>
            <a:ext cx="21982793" cy="3111885"/>
            <a:chOff x="0" y="0"/>
            <a:chExt cx="21982791" cy="3111883"/>
          </a:xfrm>
        </p:grpSpPr>
        <p:sp>
          <p:nvSpPr>
            <p:cNvPr id="171" name="Rectangle"/>
            <p:cNvSpPr/>
            <p:nvPr/>
          </p:nvSpPr>
          <p:spPr>
            <a:xfrm>
              <a:off x="0" y="0"/>
              <a:ext cx="21982792" cy="3111884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72" name="ggplot(data = mpg) +…"/>
            <p:cNvSpPr txBox="1"/>
            <p:nvPr/>
          </p:nvSpPr>
          <p:spPr>
            <a:xfrm>
              <a:off x="186254" y="319883"/>
              <a:ext cx="21610282" cy="26687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/>
            <a:p>
              <a:pPr algn="l">
                <a:spcBef>
                  <a:spcPts val="1500"/>
                </a:spcBef>
                <a:defRPr sz="6000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ggplot</a:t>
              </a:r>
              <a:r>
                <a:rPr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(data =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 mpg</a:t>
              </a:r>
              <a:r>
                <a:rPr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) +</a:t>
              </a:r>
            </a:p>
            <a:p>
              <a:pPr algn="l">
                <a:spcBef>
                  <a:spcPts val="1500"/>
                </a:spcBef>
                <a:defRPr sz="6000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  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geom_point</a:t>
              </a:r>
              <a:r>
                <a:rPr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(mapping = </a:t>
              </a:r>
              <a:r>
                <a:rPr dirty="0" err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aes</a:t>
              </a:r>
              <a:r>
                <a:rPr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(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x = 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displ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, y = 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hwy</a:t>
              </a:r>
              <a:r>
                <a:rPr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))</a:t>
              </a:r>
            </a:p>
          </p:txBody>
        </p:sp>
      </p:grp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FF9D68C8-17FD-4648-B3D3-F78348EBB6D7}"/>
              </a:ext>
            </a:extLst>
          </p:cNvPr>
          <p:cNvSpPr/>
          <p:nvPr/>
        </p:nvSpPr>
        <p:spPr>
          <a:xfrm>
            <a:off x="6171692" y="3118697"/>
            <a:ext cx="2110154" cy="1113070"/>
          </a:xfrm>
          <a:prstGeom prst="wedgeRoundRectCallout">
            <a:avLst>
              <a:gd name="adj1" fmla="val 57355"/>
              <a:gd name="adj2" fmla="val 187513"/>
              <a:gd name="adj3" fmla="val 16667"/>
            </a:avLst>
          </a:prstGeom>
          <a:solidFill>
            <a:srgbClr val="5695CF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data</a:t>
            </a:r>
          </a:p>
        </p:txBody>
      </p:sp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09B21E34-C3A1-42B8-BC22-FB1CBF512C9B}"/>
              </a:ext>
            </a:extLst>
          </p:cNvPr>
          <p:cNvSpPr/>
          <p:nvPr/>
        </p:nvSpPr>
        <p:spPr>
          <a:xfrm>
            <a:off x="10075984" y="3090867"/>
            <a:ext cx="6770077" cy="1113070"/>
          </a:xfrm>
          <a:prstGeom prst="wedgeRoundRectCallout">
            <a:avLst>
              <a:gd name="adj1" fmla="val -41680"/>
              <a:gd name="adj2" fmla="val 200014"/>
              <a:gd name="adj3" fmla="val 16667"/>
            </a:avLst>
          </a:prstGeom>
          <a:solidFill>
            <a:srgbClr val="A0C283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+ before new line</a:t>
            </a:r>
          </a:p>
        </p:txBody>
      </p:sp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88021CDD-0F2D-4390-A0AB-C216FBA5FDDC}"/>
              </a:ext>
            </a:extLst>
          </p:cNvPr>
          <p:cNvSpPr/>
          <p:nvPr/>
        </p:nvSpPr>
        <p:spPr>
          <a:xfrm>
            <a:off x="3607194" y="8967624"/>
            <a:ext cx="5036474" cy="1113070"/>
          </a:xfrm>
          <a:prstGeom prst="wedgeRoundRectCallout">
            <a:avLst>
              <a:gd name="adj1" fmla="val -4330"/>
              <a:gd name="adj2" fmla="val -169666"/>
              <a:gd name="adj3" fmla="val 16667"/>
            </a:avLst>
          </a:prstGeom>
          <a:solidFill>
            <a:schemeClr val="bg2">
              <a:lumMod val="50000"/>
            </a:schemeClr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type of layer</a:t>
            </a:r>
          </a:p>
        </p:txBody>
      </p:sp>
      <p:sp>
        <p:nvSpPr>
          <p:cNvPr id="19" name="Speech Bubble: Rectangle with Corners Rounded 18">
            <a:extLst>
              <a:ext uri="{FF2B5EF4-FFF2-40B4-BE49-F238E27FC236}">
                <a16:creationId xmlns:a16="http://schemas.microsoft.com/office/drawing/2014/main" id="{7F8E15ED-1589-4F61-879E-14247DA78DCB}"/>
              </a:ext>
            </a:extLst>
          </p:cNvPr>
          <p:cNvSpPr/>
          <p:nvPr/>
        </p:nvSpPr>
        <p:spPr>
          <a:xfrm>
            <a:off x="11344427" y="8967624"/>
            <a:ext cx="2934282" cy="1113070"/>
          </a:xfrm>
          <a:prstGeom prst="wedgeRoundRectCallout">
            <a:avLst>
              <a:gd name="adj1" fmla="val -1864"/>
              <a:gd name="adj2" fmla="val -182168"/>
              <a:gd name="adj3" fmla="val 16667"/>
            </a:avLst>
          </a:prstGeom>
          <a:solidFill>
            <a:schemeClr val="bg2">
              <a:lumMod val="75000"/>
            </a:schemeClr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5600" dirty="0" err="1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rPr>
              <a:t>a</a:t>
            </a:r>
            <a:r>
              <a:rPr kumimoji="0" lang="en-GB" sz="5600" b="0" i="0" u="none" strike="noStrike" cap="none" spc="0" normalizeH="0" baseline="0" dirty="0" err="1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es</a:t>
            </a:r>
            <a:r>
              <a:rPr kumimoji="0" lang="en-GB" sz="5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( )</a:t>
            </a:r>
          </a:p>
        </p:txBody>
      </p:sp>
      <p:sp>
        <p:nvSpPr>
          <p:cNvPr id="20" name="Speech Bubble: Rectangle with Corners Rounded 19">
            <a:extLst>
              <a:ext uri="{FF2B5EF4-FFF2-40B4-BE49-F238E27FC236}">
                <a16:creationId xmlns:a16="http://schemas.microsoft.com/office/drawing/2014/main" id="{4682A320-BFBD-47AE-93B8-82167791F33E}"/>
              </a:ext>
            </a:extLst>
          </p:cNvPr>
          <p:cNvSpPr/>
          <p:nvPr/>
        </p:nvSpPr>
        <p:spPr>
          <a:xfrm>
            <a:off x="14826181" y="8967624"/>
            <a:ext cx="2934282" cy="1113070"/>
          </a:xfrm>
          <a:prstGeom prst="wedgeRoundRectCallout">
            <a:avLst>
              <a:gd name="adj1" fmla="val -72997"/>
              <a:gd name="adj2" fmla="val -185739"/>
              <a:gd name="adj3" fmla="val 16667"/>
            </a:avLst>
          </a:prstGeom>
          <a:solidFill>
            <a:srgbClr val="A0C283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5600" dirty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rPr>
              <a:t>x</a:t>
            </a:r>
            <a:endParaRPr kumimoji="0" lang="en-GB" sz="5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1" name="Speech Bubble: Rectangle with Corners Rounded 20">
            <a:extLst>
              <a:ext uri="{FF2B5EF4-FFF2-40B4-BE49-F238E27FC236}">
                <a16:creationId xmlns:a16="http://schemas.microsoft.com/office/drawing/2014/main" id="{D14197FF-3EE4-480C-8599-7E3637C42726}"/>
              </a:ext>
            </a:extLst>
          </p:cNvPr>
          <p:cNvSpPr/>
          <p:nvPr/>
        </p:nvSpPr>
        <p:spPr>
          <a:xfrm>
            <a:off x="19046488" y="8967624"/>
            <a:ext cx="3690419" cy="1113070"/>
          </a:xfrm>
          <a:prstGeom prst="wedgeRoundRectCallout">
            <a:avLst>
              <a:gd name="adj1" fmla="val -46688"/>
              <a:gd name="adj2" fmla="val -183953"/>
              <a:gd name="adj3" fmla="val 16667"/>
            </a:avLst>
          </a:prstGeom>
          <a:solidFill>
            <a:srgbClr val="5695CF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y variable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gplot2-hex.png" descr="ggplot2-h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18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84" name="Square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grpSp>
        <p:nvGrpSpPr>
          <p:cNvPr id="187" name="Group"/>
          <p:cNvGrpSpPr/>
          <p:nvPr/>
        </p:nvGrpSpPr>
        <p:grpSpPr>
          <a:xfrm>
            <a:off x="1200604" y="5221893"/>
            <a:ext cx="21982793" cy="3111885"/>
            <a:chOff x="0" y="0"/>
            <a:chExt cx="21982791" cy="3111883"/>
          </a:xfrm>
        </p:grpSpPr>
        <p:sp>
          <p:nvSpPr>
            <p:cNvPr id="185" name="Rectangle"/>
            <p:cNvSpPr/>
            <p:nvPr/>
          </p:nvSpPr>
          <p:spPr>
            <a:xfrm>
              <a:off x="0" y="0"/>
              <a:ext cx="21982792" cy="3111884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86" name="ggplot(data = mpg) +…"/>
            <p:cNvSpPr txBox="1"/>
            <p:nvPr/>
          </p:nvSpPr>
          <p:spPr>
            <a:xfrm>
              <a:off x="186254" y="319883"/>
              <a:ext cx="21610282" cy="26687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/>
            <a:p>
              <a:pPr algn="l">
                <a:spcBef>
                  <a:spcPts val="1500"/>
                </a:spcBef>
                <a:defRPr sz="6000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solidFill>
                    <a:srgbClr val="000000"/>
                  </a:solidFill>
                </a:rPr>
                <a:t>ggplot</a:t>
              </a:r>
              <a:r>
                <a:rPr dirty="0">
                  <a:solidFill>
                    <a:srgbClr val="000000"/>
                  </a:solidFill>
                </a:rPr>
                <a:t>(data = </a:t>
              </a:r>
              <a:r>
                <a:rPr dirty="0"/>
                <a:t>mpg</a:t>
              </a:r>
              <a:r>
                <a:rPr dirty="0">
                  <a:solidFill>
                    <a:srgbClr val="000000"/>
                  </a:solidFill>
                </a:rPr>
                <a:t>) +</a:t>
              </a:r>
            </a:p>
            <a:p>
              <a:pPr algn="l">
                <a:spcBef>
                  <a:spcPts val="1500"/>
                </a:spcBef>
                <a:defRPr sz="6000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  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geom_point</a:t>
              </a:r>
              <a:r>
                <a:rPr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(mapping = </a:t>
              </a:r>
              <a:r>
                <a:rPr dirty="0" err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aes</a:t>
              </a:r>
              <a:r>
                <a:rPr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(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x = 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displ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, y = 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hwy</a:t>
              </a:r>
              <a:r>
                <a:rPr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))</a:t>
              </a:r>
            </a:p>
          </p:txBody>
        </p:sp>
      </p:grpSp>
      <p:grpSp>
        <p:nvGrpSpPr>
          <p:cNvPr id="192" name="Group"/>
          <p:cNvGrpSpPr/>
          <p:nvPr/>
        </p:nvGrpSpPr>
        <p:grpSpPr>
          <a:xfrm>
            <a:off x="1200604" y="676603"/>
            <a:ext cx="21982792" cy="5940481"/>
            <a:chOff x="0" y="0"/>
            <a:chExt cx="21982791" cy="5940479"/>
          </a:xfrm>
        </p:grpSpPr>
        <p:sp>
          <p:nvSpPr>
            <p:cNvPr id="188" name="A template"/>
            <p:cNvSpPr txBox="1"/>
            <p:nvPr/>
          </p:nvSpPr>
          <p:spPr>
            <a:xfrm>
              <a:off x="2807148" y="0"/>
              <a:ext cx="16368496" cy="23968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>
              <a:lvl1pPr>
                <a:defRPr sz="10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A template</a:t>
              </a:r>
            </a:p>
          </p:txBody>
        </p:sp>
        <p:grpSp>
          <p:nvGrpSpPr>
            <p:cNvPr id="191" name="Group"/>
            <p:cNvGrpSpPr/>
            <p:nvPr/>
          </p:nvGrpSpPr>
          <p:grpSpPr>
            <a:xfrm>
              <a:off x="0" y="2828596"/>
              <a:ext cx="21982792" cy="3111884"/>
              <a:chOff x="0" y="0"/>
              <a:chExt cx="21982791" cy="3111883"/>
            </a:xfrm>
          </p:grpSpPr>
          <p:sp>
            <p:nvSpPr>
              <p:cNvPr id="189" name="Rectangle"/>
              <p:cNvSpPr/>
              <p:nvPr/>
            </p:nvSpPr>
            <p:spPr>
              <a:xfrm>
                <a:off x="0" y="0"/>
                <a:ext cx="21982792" cy="3111884"/>
              </a:xfrm>
              <a:prstGeom prst="rect">
                <a:avLst/>
              </a:prstGeom>
              <a:solidFill>
                <a:srgbClr val="F0F2F4"/>
              </a:soli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90" name="ggplot(data = &lt;DATA&gt;) +…"/>
              <p:cNvSpPr txBox="1"/>
              <p:nvPr/>
            </p:nvSpPr>
            <p:spPr>
              <a:xfrm>
                <a:off x="186254" y="319883"/>
                <a:ext cx="21610282" cy="266871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t">
                <a:normAutofit/>
              </a:bodyPr>
              <a:lstStyle/>
              <a:p>
                <a:pPr algn="l">
                  <a:spcBef>
                    <a:spcPts val="1500"/>
                  </a:spcBef>
                  <a:defRPr sz="6000">
                    <a:latin typeface="Monaco"/>
                    <a:ea typeface="Monaco"/>
                    <a:cs typeface="Monaco"/>
                    <a:sym typeface="Monaco"/>
                  </a:defRPr>
                </a:pPr>
                <a:r>
                  <a:rPr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ggplot</a:t>
                </a:r>
                <a:r>
                  <a:rPr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(data = </a:t>
                </a:r>
                <a:r>
                  <a:rPr dirty="0">
                    <a:solidFill>
                      <a:schemeClr val="accent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&lt;DATA&gt;</a:t>
                </a:r>
                <a:r>
                  <a:rPr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) +</a:t>
                </a:r>
              </a:p>
              <a:p>
                <a:pPr algn="l">
                  <a:spcBef>
                    <a:spcPts val="1500"/>
                  </a:spcBef>
                  <a:defRPr sz="6000">
                    <a:latin typeface="Monaco"/>
                    <a:ea typeface="Monaco"/>
                    <a:cs typeface="Monaco"/>
                    <a:sym typeface="Monaco"/>
                  </a:defRPr>
                </a:pPr>
                <a:r>
                  <a:rPr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 </a:t>
                </a:r>
                <a:r>
                  <a:rPr dirty="0">
                    <a:solidFill>
                      <a:schemeClr val="accent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&lt;GEOM_FUNCTION&gt;</a:t>
                </a:r>
                <a:r>
                  <a:rPr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(mapping = </a:t>
                </a:r>
                <a:r>
                  <a:rPr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aes</a:t>
                </a:r>
                <a:r>
                  <a:rPr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(</a:t>
                </a:r>
                <a:r>
                  <a:rPr dirty="0">
                    <a:solidFill>
                      <a:schemeClr val="accent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&lt;MAPPINGS&gt;</a:t>
                </a:r>
                <a:r>
                  <a:rPr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))</a:t>
                </a:r>
              </a:p>
            </p:txBody>
          </p:sp>
        </p:grp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-1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00242 0.136877" pathEditMode="relative">
                                      <p:cBhvr>
                                        <p:cTn id="6" dur="499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499"/>
                            </p:stCondLst>
                            <p:childTnLst>
                              <p:par>
                                <p:cTn id="8" presetID="9" presetClass="entr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199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2" grpId="2" animBg="1" advAuto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gplot2-hex.png" descr="ggplot2-h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19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96" name="Square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grpSp>
        <p:nvGrpSpPr>
          <p:cNvPr id="201" name="Group"/>
          <p:cNvGrpSpPr/>
          <p:nvPr/>
        </p:nvGrpSpPr>
        <p:grpSpPr>
          <a:xfrm>
            <a:off x="1200604" y="676603"/>
            <a:ext cx="21982792" cy="5940481"/>
            <a:chOff x="0" y="0"/>
            <a:chExt cx="21982791" cy="5940479"/>
          </a:xfrm>
        </p:grpSpPr>
        <p:sp>
          <p:nvSpPr>
            <p:cNvPr id="197" name="A template"/>
            <p:cNvSpPr txBox="1"/>
            <p:nvPr/>
          </p:nvSpPr>
          <p:spPr>
            <a:xfrm>
              <a:off x="2807148" y="0"/>
              <a:ext cx="16368496" cy="23968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>
              <a:lvl1pPr>
                <a:defRPr sz="10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A template</a:t>
              </a:r>
            </a:p>
          </p:txBody>
        </p:sp>
        <p:grpSp>
          <p:nvGrpSpPr>
            <p:cNvPr id="200" name="Group"/>
            <p:cNvGrpSpPr/>
            <p:nvPr/>
          </p:nvGrpSpPr>
          <p:grpSpPr>
            <a:xfrm>
              <a:off x="0" y="2828596"/>
              <a:ext cx="21982792" cy="3111884"/>
              <a:chOff x="0" y="0"/>
              <a:chExt cx="21982791" cy="3111883"/>
            </a:xfrm>
          </p:grpSpPr>
          <p:sp>
            <p:nvSpPr>
              <p:cNvPr id="198" name="Rectangle"/>
              <p:cNvSpPr/>
              <p:nvPr/>
            </p:nvSpPr>
            <p:spPr>
              <a:xfrm>
                <a:off x="0" y="0"/>
                <a:ext cx="21982792" cy="3111884"/>
              </a:xfrm>
              <a:prstGeom prst="rect">
                <a:avLst/>
              </a:prstGeom>
              <a:solidFill>
                <a:srgbClr val="F0F2F4"/>
              </a:soli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99" name="ggplot(data = &lt;DATA&gt;) +…"/>
              <p:cNvSpPr txBox="1"/>
              <p:nvPr/>
            </p:nvSpPr>
            <p:spPr>
              <a:xfrm>
                <a:off x="186254" y="319883"/>
                <a:ext cx="21610282" cy="266871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t">
                <a:normAutofit/>
              </a:bodyPr>
              <a:lstStyle/>
              <a:p>
                <a:pPr algn="l">
                  <a:spcBef>
                    <a:spcPts val="1500"/>
                  </a:spcBef>
                  <a:defRPr sz="6000">
                    <a:latin typeface="Monaco"/>
                    <a:ea typeface="Monaco"/>
                    <a:cs typeface="Monaco"/>
                    <a:sym typeface="Monaco"/>
                  </a:defRPr>
                </a:pPr>
                <a:r>
                  <a:rPr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ggplot</a:t>
                </a:r>
                <a:r>
                  <a:rPr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(data = </a:t>
                </a:r>
                <a:r>
                  <a:rPr dirty="0">
                    <a:solidFill>
                      <a:schemeClr val="accent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&lt;DATA&gt;</a:t>
                </a:r>
                <a:r>
                  <a:rPr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) +</a:t>
                </a:r>
              </a:p>
              <a:p>
                <a:pPr algn="l">
                  <a:spcBef>
                    <a:spcPts val="1500"/>
                  </a:spcBef>
                  <a:defRPr sz="6000">
                    <a:latin typeface="Monaco"/>
                    <a:ea typeface="Monaco"/>
                    <a:cs typeface="Monaco"/>
                    <a:sym typeface="Monaco"/>
                  </a:defRPr>
                </a:pPr>
                <a:r>
                  <a:rPr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 </a:t>
                </a:r>
                <a:r>
                  <a:rPr dirty="0">
                    <a:solidFill>
                      <a:schemeClr val="accent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&lt;GEOM_FUNCTION&gt;</a:t>
                </a:r>
                <a:r>
                  <a:rPr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(mapping = </a:t>
                </a:r>
                <a:r>
                  <a:rPr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aes</a:t>
                </a:r>
                <a:r>
                  <a:rPr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(</a:t>
                </a:r>
                <a:r>
                  <a:rPr dirty="0">
                    <a:solidFill>
                      <a:schemeClr val="accent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&lt;MAPPINGS&gt;</a:t>
                </a:r>
                <a:r>
                  <a:rPr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))</a:t>
                </a:r>
              </a:p>
            </p:txBody>
          </p:sp>
        </p:grpSp>
      </p:grp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78AAD6"/>
            </a:gs>
            <a:gs pos="51575">
              <a:srgbClr val="78AAD6"/>
            </a:gs>
            <a:gs pos="100000">
              <a:srgbClr val="5C92C0"/>
            </a:gs>
            <a:gs pos="100000">
              <a:srgbClr val="407AAA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Mappings"/>
          <p:cNvSpPr txBox="1">
            <a:spLocks noGrp="1"/>
          </p:cNvSpPr>
          <p:nvPr>
            <p:ph type="title"/>
          </p:nvPr>
        </p:nvSpPr>
        <p:spPr>
          <a:xfrm>
            <a:off x="831199" y="2868977"/>
            <a:ext cx="22721602" cy="7978046"/>
          </a:xfrm>
          <a:prstGeom prst="rect">
            <a:avLst/>
          </a:prstGeom>
        </p:spPr>
        <p:txBody>
          <a:bodyPr/>
          <a:lstStyle>
            <a:lvl1pPr>
              <a:defRPr sz="20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Mappings</a:t>
            </a:r>
          </a:p>
        </p:txBody>
      </p:sp>
      <p:pic>
        <p:nvPicPr>
          <p:cNvPr id="204" name="image2.png" descr="image2.png"/>
          <p:cNvPicPr>
            <a:picLocks noChangeAspect="1"/>
          </p:cNvPicPr>
          <p:nvPr/>
        </p:nvPicPr>
        <p:blipFill>
          <a:blip r:embed="rId2">
            <a:alphaModFix amt="5000"/>
            <a:extLst/>
          </a:blip>
          <a:stretch>
            <a:fillRect/>
          </a:stretch>
        </p:blipFill>
        <p:spPr>
          <a:xfrm>
            <a:off x="17445533" y="7107732"/>
            <a:ext cx="7624268" cy="76242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&quot;The greatest value of a picture is when it forces us to notice what we never expected to see.&quot;…"/>
          <p:cNvSpPr txBox="1"/>
          <p:nvPr/>
        </p:nvSpPr>
        <p:spPr>
          <a:xfrm>
            <a:off x="2833687" y="3155949"/>
            <a:ext cx="18716626" cy="7404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10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"The greatest value of a picture is when it forces us to notice what we never expected to see." </a:t>
            </a:r>
          </a:p>
          <a:p>
            <a:pPr algn="l">
              <a:defRPr sz="10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endParaRPr/>
          </a:p>
          <a:p>
            <a:pPr algn="r">
              <a:defRPr sz="6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- John Tukey</a:t>
            </a: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gplot2-hex.png" descr="ggplot2-h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20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pic>
        <p:nvPicPr>
          <p:cNvPr id="210" name="plot2.png" descr="plot2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443560" y="1052952"/>
            <a:ext cx="13496880" cy="10594096"/>
          </a:xfrm>
          <a:prstGeom prst="rect">
            <a:avLst/>
          </a:prstGeom>
          <a:ln w="12700">
            <a:miter lim="400000"/>
          </a:ln>
        </p:spPr>
      </p:pic>
      <p:sp>
        <p:nvSpPr>
          <p:cNvPr id="211" name="ggplot(data = mpg) +…"/>
          <p:cNvSpPr txBox="1"/>
          <p:nvPr/>
        </p:nvSpPr>
        <p:spPr>
          <a:xfrm>
            <a:off x="2920862" y="11414611"/>
            <a:ext cx="18542277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(data = mpg) +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geom_point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(mapping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(x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displ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y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hwy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</p:txBody>
      </p:sp>
      <p:sp>
        <p:nvSpPr>
          <p:cNvPr id="212" name="Line"/>
          <p:cNvSpPr/>
          <p:nvPr/>
        </p:nvSpPr>
        <p:spPr>
          <a:xfrm flipH="1" flipV="1">
            <a:off x="3970882" y="2759961"/>
            <a:ext cx="14234049" cy="9012333"/>
          </a:xfrm>
          <a:prstGeom prst="line">
            <a:avLst/>
          </a:prstGeom>
          <a:ln w="635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13" name="Oval"/>
          <p:cNvSpPr/>
          <p:nvPr/>
        </p:nvSpPr>
        <p:spPr>
          <a:xfrm>
            <a:off x="13755151" y="5730473"/>
            <a:ext cx="5348222" cy="2255054"/>
          </a:xfrm>
          <a:prstGeom prst="ellips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14" name="Why do these cars get better mileage?"/>
          <p:cNvSpPr/>
          <p:nvPr/>
        </p:nvSpPr>
        <p:spPr>
          <a:xfrm>
            <a:off x="13961425" y="2851667"/>
            <a:ext cx="4935673" cy="25185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5692"/>
                </a:moveTo>
                <a:lnTo>
                  <a:pt x="0" y="5908"/>
                </a:lnTo>
                <a:cubicBezTo>
                  <a:pt x="0" y="2645"/>
                  <a:pt x="1350" y="0"/>
                  <a:pt x="3015" y="0"/>
                </a:cubicBezTo>
                <a:lnTo>
                  <a:pt x="18585" y="0"/>
                </a:lnTo>
                <a:cubicBezTo>
                  <a:pt x="20250" y="0"/>
                  <a:pt x="21600" y="2645"/>
                  <a:pt x="21600" y="5908"/>
                </a:cubicBezTo>
                <a:lnTo>
                  <a:pt x="21600" y="15692"/>
                </a:lnTo>
                <a:cubicBezTo>
                  <a:pt x="21600" y="18955"/>
                  <a:pt x="20250" y="21600"/>
                  <a:pt x="18585" y="21600"/>
                </a:cubicBezTo>
                <a:lnTo>
                  <a:pt x="3015" y="21600"/>
                </a:lnTo>
                <a:cubicBezTo>
                  <a:pt x="1350" y="21600"/>
                  <a:pt x="0" y="18955"/>
                  <a:pt x="0" y="15692"/>
                </a:cubicBezTo>
                <a:close/>
              </a:path>
            </a:pathLst>
          </a:custGeom>
          <a:solidFill>
            <a:schemeClr val="accent1">
              <a:alpha val="64384"/>
            </a:schemeClr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defRPr sz="47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Why do these cars get better mileage?</a:t>
            </a:r>
          </a:p>
        </p:txBody>
      </p:sp>
      <p:sp>
        <p:nvSpPr>
          <p:cNvPr id="215" name="How can we test the theory?"/>
          <p:cNvSpPr/>
          <p:nvPr/>
        </p:nvSpPr>
        <p:spPr>
          <a:xfrm>
            <a:off x="13959112" y="577173"/>
            <a:ext cx="4940301" cy="21705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4775"/>
                </a:moveTo>
                <a:lnTo>
                  <a:pt x="0" y="6825"/>
                </a:lnTo>
                <a:cubicBezTo>
                  <a:pt x="0" y="3056"/>
                  <a:pt x="1342" y="0"/>
                  <a:pt x="2998" y="0"/>
                </a:cubicBezTo>
                <a:lnTo>
                  <a:pt x="18602" y="0"/>
                </a:lnTo>
                <a:cubicBezTo>
                  <a:pt x="20258" y="0"/>
                  <a:pt x="21600" y="3056"/>
                  <a:pt x="21600" y="6825"/>
                </a:cubicBezTo>
                <a:lnTo>
                  <a:pt x="21600" y="14775"/>
                </a:lnTo>
                <a:cubicBezTo>
                  <a:pt x="21600" y="18544"/>
                  <a:pt x="20258" y="21600"/>
                  <a:pt x="18602" y="21600"/>
                </a:cubicBezTo>
                <a:lnTo>
                  <a:pt x="2998" y="21600"/>
                </a:lnTo>
                <a:cubicBezTo>
                  <a:pt x="1342" y="21600"/>
                  <a:pt x="0" y="18544"/>
                  <a:pt x="0" y="14775"/>
                </a:cubicBezTo>
                <a:close/>
              </a:path>
            </a:pathLst>
          </a:custGeom>
          <a:solidFill>
            <a:srgbClr val="A0C283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defRPr sz="47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rPr dirty="0"/>
              <a:t>How can we test the theory?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3" grpId="1" animBg="1" advAuto="0"/>
      <p:bldP spid="214" grpId="2" animBg="1" advAuto="0"/>
      <p:bldP spid="215" grpId="3" animBg="1" advAuto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ggplot2-hex.png" descr="ggplot2-h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21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219" name="Aesthetics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Aesthetics</a:t>
            </a:r>
          </a:p>
        </p:txBody>
      </p:sp>
      <p:pic>
        <p:nvPicPr>
          <p:cNvPr id="220" name="point.pdf" descr="point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601640" y="5239571"/>
            <a:ext cx="4464845" cy="4950495"/>
          </a:xfrm>
          <a:prstGeom prst="rect">
            <a:avLst/>
          </a:prstGeom>
          <a:ln w="12700">
            <a:miter lim="400000"/>
          </a:ln>
        </p:spPr>
      </p:pic>
      <p:pic>
        <p:nvPicPr>
          <p:cNvPr id="221" name="size.pdf" descr="size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852171" y="5239571"/>
            <a:ext cx="4464845" cy="4950495"/>
          </a:xfrm>
          <a:prstGeom prst="rect">
            <a:avLst/>
          </a:prstGeom>
          <a:ln w="12700">
            <a:miter lim="400000"/>
          </a:ln>
        </p:spPr>
      </p:pic>
      <p:pic>
        <p:nvPicPr>
          <p:cNvPr id="222" name="shape.pdf" descr="shape.pd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2066984" y="5239571"/>
            <a:ext cx="4464845" cy="4950495"/>
          </a:xfrm>
          <a:prstGeom prst="rect">
            <a:avLst/>
          </a:prstGeom>
          <a:ln w="12700">
            <a:miter lim="400000"/>
          </a:ln>
        </p:spPr>
      </p:pic>
      <p:pic>
        <p:nvPicPr>
          <p:cNvPr id="223" name="color.pdf" descr="color.pdf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6317515" y="5239571"/>
            <a:ext cx="4464845" cy="495049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ggplot2-hex.png" descr="ggplot2-h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22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pSp>
        <p:nvGrpSpPr>
          <p:cNvPr id="241" name="Group"/>
          <p:cNvGrpSpPr/>
          <p:nvPr/>
        </p:nvGrpSpPr>
        <p:grpSpPr>
          <a:xfrm>
            <a:off x="6178356" y="2940013"/>
            <a:ext cx="12027288" cy="7835974"/>
            <a:chOff x="0" y="0"/>
            <a:chExt cx="12027286" cy="7835972"/>
          </a:xfrm>
        </p:grpSpPr>
        <p:sp>
          <p:nvSpPr>
            <p:cNvPr id="227" name="Visual Space"/>
            <p:cNvSpPr txBox="1"/>
            <p:nvPr/>
          </p:nvSpPr>
          <p:spPr>
            <a:xfrm>
              <a:off x="0" y="4311"/>
              <a:ext cx="5557678" cy="13995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>
              <a:lvl1pPr>
                <a:defRPr sz="6800" b="1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Visual Space</a:t>
              </a:r>
            </a:p>
          </p:txBody>
        </p:sp>
        <p:sp>
          <p:nvSpPr>
            <p:cNvPr id="228" name="Red…"/>
            <p:cNvSpPr txBox="1"/>
            <p:nvPr/>
          </p:nvSpPr>
          <p:spPr>
            <a:xfrm>
              <a:off x="1741008" y="2505561"/>
              <a:ext cx="2075661" cy="53304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algn="l">
                <a:lnSpc>
                  <a:spcPct val="90000"/>
                </a:lnSpc>
                <a:defRPr sz="5000">
                  <a:solidFill>
                    <a:schemeClr val="accent5">
                      <a:hueOff val="-444211"/>
                      <a:satOff val="-14915"/>
                      <a:lumOff val="22857"/>
                    </a:schemeClr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r>
                <a:t>Red</a:t>
              </a:r>
            </a:p>
            <a:p>
              <a:pPr algn="l">
                <a:lnSpc>
                  <a:spcPct val="90000"/>
                </a:lnSpc>
                <a:defRPr sz="5000">
                  <a:solidFill>
                    <a:schemeClr val="accent3">
                      <a:hueOff val="-546624"/>
                      <a:satOff val="7767"/>
                      <a:lumOff val="-14512"/>
                    </a:schemeClr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r>
                <a:t>Brown</a:t>
              </a:r>
            </a:p>
            <a:p>
              <a:pPr algn="l">
                <a:lnSpc>
                  <a:spcPct val="90000"/>
                </a:lnSpc>
                <a:defRPr sz="5000">
                  <a:solidFill>
                    <a:schemeClr val="accent2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r>
                <a:t>Green</a:t>
              </a:r>
            </a:p>
            <a:p>
              <a:pPr algn="l">
                <a:lnSpc>
                  <a:spcPct val="90000"/>
                </a:lnSpc>
                <a:defRPr sz="5000">
                  <a:solidFill>
                    <a:srgbClr val="00D2A9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r>
                <a:t>Aqua</a:t>
              </a:r>
            </a:p>
            <a:p>
              <a:pPr algn="l">
                <a:lnSpc>
                  <a:spcPct val="90000"/>
                </a:lnSpc>
                <a:defRPr sz="5000">
                  <a:solidFill>
                    <a:schemeClr val="accent1">
                      <a:satOff val="-3355"/>
                      <a:lumOff val="26614"/>
                    </a:schemeClr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r>
                <a:t>Blue</a:t>
              </a:r>
            </a:p>
            <a:p>
              <a:pPr algn="l">
                <a:lnSpc>
                  <a:spcPct val="90000"/>
                </a:lnSpc>
                <a:defRPr sz="5000">
                  <a:solidFill>
                    <a:srgbClr val="AB82FF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r>
                <a:t>Violet</a:t>
              </a:r>
            </a:p>
            <a:p>
              <a:pPr algn="l">
                <a:lnSpc>
                  <a:spcPct val="90000"/>
                </a:lnSpc>
                <a:defRPr sz="5000">
                  <a:solidFill>
                    <a:srgbClr val="FF2F92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r>
                <a:t>Pink</a:t>
              </a:r>
            </a:p>
          </p:txBody>
        </p:sp>
        <p:sp>
          <p:nvSpPr>
            <p:cNvPr id="229" name="Group"/>
            <p:cNvSpPr txBox="1"/>
            <p:nvPr/>
          </p:nvSpPr>
          <p:spPr>
            <a:xfrm>
              <a:off x="8027911" y="2505561"/>
              <a:ext cx="3735052" cy="530610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algn="l">
                <a:lnSpc>
                  <a:spcPct val="90000"/>
                </a:lnSpc>
                <a:defRPr sz="5000">
                  <a:solidFill>
                    <a:srgbClr val="A6AAA9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r>
                <a:t>2seater</a:t>
              </a:r>
            </a:p>
            <a:p>
              <a:pPr algn="l">
                <a:lnSpc>
                  <a:spcPct val="90000"/>
                </a:lnSpc>
                <a:defRPr sz="5000">
                  <a:solidFill>
                    <a:srgbClr val="A6AAA9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r>
                <a:t>compact</a:t>
              </a:r>
            </a:p>
            <a:p>
              <a:pPr algn="l">
                <a:lnSpc>
                  <a:spcPct val="90000"/>
                </a:lnSpc>
                <a:defRPr sz="5000">
                  <a:solidFill>
                    <a:srgbClr val="A6AAA9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r>
                <a:t>midsize</a:t>
              </a:r>
            </a:p>
            <a:p>
              <a:pPr algn="l">
                <a:lnSpc>
                  <a:spcPct val="90000"/>
                </a:lnSpc>
                <a:defRPr sz="5000">
                  <a:solidFill>
                    <a:srgbClr val="A6AAA9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r>
                <a:t>minivan</a:t>
              </a:r>
            </a:p>
            <a:p>
              <a:pPr algn="l">
                <a:lnSpc>
                  <a:spcPct val="90000"/>
                </a:lnSpc>
                <a:defRPr sz="5000">
                  <a:solidFill>
                    <a:srgbClr val="A6AAA9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r>
                <a:t>pickup</a:t>
              </a:r>
            </a:p>
            <a:p>
              <a:pPr algn="l">
                <a:lnSpc>
                  <a:spcPct val="90000"/>
                </a:lnSpc>
                <a:defRPr sz="5000">
                  <a:solidFill>
                    <a:srgbClr val="A6AAA9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r>
                <a:t>subcompact</a:t>
              </a:r>
            </a:p>
            <a:p>
              <a:pPr algn="l">
                <a:lnSpc>
                  <a:spcPct val="90000"/>
                </a:lnSpc>
                <a:defRPr sz="5000">
                  <a:solidFill>
                    <a:srgbClr val="A6AAA9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r>
                <a:t>suv</a:t>
              </a:r>
            </a:p>
          </p:txBody>
        </p:sp>
        <p:sp>
          <p:nvSpPr>
            <p:cNvPr id="230" name="Data Space"/>
            <p:cNvSpPr txBox="1"/>
            <p:nvPr/>
          </p:nvSpPr>
          <p:spPr>
            <a:xfrm>
              <a:off x="6469609" y="0"/>
              <a:ext cx="5557678" cy="139956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>
              <a:lvl1pPr>
                <a:defRPr sz="6800" b="1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Data Space</a:t>
              </a:r>
            </a:p>
          </p:txBody>
        </p:sp>
        <p:sp>
          <p:nvSpPr>
            <p:cNvPr id="231" name="Double Arrow"/>
            <p:cNvSpPr/>
            <p:nvPr/>
          </p:nvSpPr>
          <p:spPr>
            <a:xfrm>
              <a:off x="4014931" y="2848466"/>
              <a:ext cx="3598587" cy="198161"/>
            </a:xfrm>
            <a:prstGeom prst="leftRightArrow">
              <a:avLst>
                <a:gd name="adj1" fmla="val 14334"/>
                <a:gd name="adj2" fmla="val 102808"/>
              </a:avLst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32" name="Double Arrow"/>
            <p:cNvSpPr/>
            <p:nvPr/>
          </p:nvSpPr>
          <p:spPr>
            <a:xfrm>
              <a:off x="4014931" y="3571200"/>
              <a:ext cx="3598587" cy="198162"/>
            </a:xfrm>
            <a:prstGeom prst="leftRightArrow">
              <a:avLst>
                <a:gd name="adj1" fmla="val 14334"/>
                <a:gd name="adj2" fmla="val 102808"/>
              </a:avLst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33" name="Double Arrow"/>
            <p:cNvSpPr/>
            <p:nvPr/>
          </p:nvSpPr>
          <p:spPr>
            <a:xfrm>
              <a:off x="4014931" y="4293935"/>
              <a:ext cx="3598587" cy="198161"/>
            </a:xfrm>
            <a:prstGeom prst="leftRightArrow">
              <a:avLst>
                <a:gd name="adj1" fmla="val 14334"/>
                <a:gd name="adj2" fmla="val 102808"/>
              </a:avLst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34" name="Double Arrow"/>
            <p:cNvSpPr/>
            <p:nvPr/>
          </p:nvSpPr>
          <p:spPr>
            <a:xfrm>
              <a:off x="4014932" y="5016669"/>
              <a:ext cx="3598586" cy="198162"/>
            </a:xfrm>
            <a:prstGeom prst="leftRightArrow">
              <a:avLst>
                <a:gd name="adj1" fmla="val 14334"/>
                <a:gd name="adj2" fmla="val 102808"/>
              </a:avLst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35" name="Double Arrow"/>
            <p:cNvSpPr/>
            <p:nvPr/>
          </p:nvSpPr>
          <p:spPr>
            <a:xfrm>
              <a:off x="4014932" y="5739403"/>
              <a:ext cx="3598586" cy="198162"/>
            </a:xfrm>
            <a:prstGeom prst="leftRightArrow">
              <a:avLst>
                <a:gd name="adj1" fmla="val 14334"/>
                <a:gd name="adj2" fmla="val 102808"/>
              </a:avLst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36" name="Double Arrow"/>
            <p:cNvSpPr/>
            <p:nvPr/>
          </p:nvSpPr>
          <p:spPr>
            <a:xfrm>
              <a:off x="4014931" y="7184873"/>
              <a:ext cx="3598587" cy="198161"/>
            </a:xfrm>
            <a:prstGeom prst="leftRightArrow">
              <a:avLst>
                <a:gd name="adj1" fmla="val 14334"/>
                <a:gd name="adj2" fmla="val 102808"/>
              </a:avLst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37" name="Double Arrow"/>
            <p:cNvSpPr/>
            <p:nvPr/>
          </p:nvSpPr>
          <p:spPr>
            <a:xfrm>
              <a:off x="4014931" y="6462138"/>
              <a:ext cx="3598587" cy="198162"/>
            </a:xfrm>
            <a:prstGeom prst="leftRightArrow">
              <a:avLst>
                <a:gd name="adj1" fmla="val 14334"/>
                <a:gd name="adj2" fmla="val 102808"/>
              </a:avLst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38" name="color"/>
            <p:cNvSpPr txBox="1"/>
            <p:nvPr/>
          </p:nvSpPr>
          <p:spPr>
            <a:xfrm>
              <a:off x="1741008" y="1150110"/>
              <a:ext cx="3022602" cy="139956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>
              <a:lvl1pPr algn="l">
                <a:defRPr sz="68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color</a:t>
              </a:r>
            </a:p>
          </p:txBody>
        </p:sp>
        <p:sp>
          <p:nvSpPr>
            <p:cNvPr id="239" name="class"/>
            <p:cNvSpPr txBox="1"/>
            <p:nvPr/>
          </p:nvSpPr>
          <p:spPr>
            <a:xfrm>
              <a:off x="8027911" y="1150110"/>
              <a:ext cx="3022601" cy="139956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>
              <a:lvl1pPr algn="l">
                <a:defRPr sz="68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class</a:t>
              </a:r>
            </a:p>
          </p:txBody>
        </p:sp>
        <p:sp>
          <p:nvSpPr>
            <p:cNvPr id="240" name="Double Arrow"/>
            <p:cNvSpPr/>
            <p:nvPr/>
          </p:nvSpPr>
          <p:spPr>
            <a:xfrm>
              <a:off x="4014932" y="1750812"/>
              <a:ext cx="3598586" cy="198162"/>
            </a:xfrm>
            <a:prstGeom prst="leftRightArrow">
              <a:avLst>
                <a:gd name="adj1" fmla="val 14334"/>
                <a:gd name="adj2" fmla="val 102808"/>
              </a:avLst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gplot2-hex.png" descr="ggplot2-h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24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245" name="Aesthetics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Aesthetics</a:t>
            </a:r>
          </a:p>
        </p:txBody>
      </p:sp>
      <p:sp>
        <p:nvSpPr>
          <p:cNvPr id="246" name="Rectangle"/>
          <p:cNvSpPr/>
          <p:nvPr/>
        </p:nvSpPr>
        <p:spPr>
          <a:xfrm>
            <a:off x="351201" y="5195699"/>
            <a:ext cx="23506776" cy="436591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47" name="ggplot(mpg) + geom_point(aes(x = displ, y = hwy, color = class))"/>
          <p:cNvSpPr txBox="1"/>
          <p:nvPr/>
        </p:nvSpPr>
        <p:spPr>
          <a:xfrm>
            <a:off x="611197" y="5514876"/>
            <a:ext cx="23427951" cy="12289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(mpg) +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geom_point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(x =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displ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y =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hwy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color = class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</p:txBody>
      </p:sp>
      <p:sp>
        <p:nvSpPr>
          <p:cNvPr id="248" name="ggplot(mpg) + geom_point(aes(x = displ, y = hwy, size = class))…"/>
          <p:cNvSpPr txBox="1"/>
          <p:nvPr/>
        </p:nvSpPr>
        <p:spPr>
          <a:xfrm>
            <a:off x="606514" y="6442508"/>
            <a:ext cx="23427951" cy="30872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ggplot(mpg) + geom_point(aes(x = displ, y = hwy, </a:t>
            </a:r>
            <a:r>
              <a:rPr>
                <a:latin typeface="Courier New" panose="02070309020205020404" pitchFamily="49" charset="0"/>
                <a:cs typeface="Courier New" panose="02070309020205020404" pitchFamily="49" charset="0"/>
              </a:rPr>
              <a:t>size = class</a:t>
            </a:r>
            <a:r>
              <a:rPr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endParaRPr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ggplot(mpg) + geom_point(aes(x = displ, y = hwy, </a:t>
            </a:r>
            <a:r>
              <a:rPr>
                <a:latin typeface="Courier New" panose="02070309020205020404" pitchFamily="49" charset="0"/>
                <a:cs typeface="Courier New" panose="02070309020205020404" pitchFamily="49" charset="0"/>
              </a:rPr>
              <a:t>shape = class</a:t>
            </a:r>
            <a:r>
              <a:rPr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endParaRPr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ggplot(mpg) + geom_point(aes(x = displ, y = hwy, </a:t>
            </a:r>
            <a:r>
              <a:rPr>
                <a:latin typeface="Courier New" panose="02070309020205020404" pitchFamily="49" charset="0"/>
                <a:cs typeface="Courier New" panose="02070309020205020404" pitchFamily="49" charset="0"/>
              </a:rPr>
              <a:t>alpha = class</a:t>
            </a:r>
            <a:r>
              <a:rPr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C69EC4DE-6954-40F5-9E14-8092A1C4BC98}"/>
              </a:ext>
            </a:extLst>
          </p:cNvPr>
          <p:cNvSpPr/>
          <p:nvPr/>
        </p:nvSpPr>
        <p:spPr>
          <a:xfrm>
            <a:off x="16618226" y="2824950"/>
            <a:ext cx="3353595" cy="2066522"/>
          </a:xfrm>
          <a:prstGeom prst="wedgeRoundRectCallout">
            <a:avLst>
              <a:gd name="adj1" fmla="val 23623"/>
              <a:gd name="adj2" fmla="val 80776"/>
              <a:gd name="adj3" fmla="val 16667"/>
            </a:avLst>
          </a:prstGeom>
          <a:solidFill>
            <a:srgbClr val="5695CF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en-GB"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rPr>
              <a:t>aesthetic property</a:t>
            </a:r>
          </a:p>
        </p:txBody>
      </p:sp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5F69411E-D43C-43AE-89EB-6EBFC6EEABC3}"/>
              </a:ext>
            </a:extLst>
          </p:cNvPr>
          <p:cNvSpPr/>
          <p:nvPr/>
        </p:nvSpPr>
        <p:spPr>
          <a:xfrm>
            <a:off x="20156557" y="2859002"/>
            <a:ext cx="3701420" cy="1998418"/>
          </a:xfrm>
          <a:prstGeom prst="wedgeRoundRectCallout">
            <a:avLst>
              <a:gd name="adj1" fmla="val 18371"/>
              <a:gd name="adj2" fmla="val 85378"/>
              <a:gd name="adj3" fmla="val 16667"/>
            </a:avLst>
          </a:prstGeom>
          <a:solidFill>
            <a:srgbClr val="A0C283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Variable to map it to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&quot;The simple graph has brought more information to the data analyst’s mind than any other device. &quot;…"/>
          <p:cNvSpPr txBox="1"/>
          <p:nvPr/>
        </p:nvSpPr>
        <p:spPr>
          <a:xfrm>
            <a:off x="2376357" y="3155949"/>
            <a:ext cx="19631286" cy="7404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10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"The simple graph has brought more information to the data analyst’s mind than any other device. " </a:t>
            </a:r>
          </a:p>
          <a:p>
            <a:pPr algn="l">
              <a:defRPr sz="10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endParaRPr/>
          </a:p>
          <a:p>
            <a:pPr algn="r">
              <a:defRPr sz="6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- John Tukey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plot3.png" descr="plot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445023" y="1054100"/>
            <a:ext cx="13493954" cy="10591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53" name="ggplot2-hex.png" descr="ggplot2-hex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25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255" name="ggplot(data = mpg) +…"/>
          <p:cNvSpPr txBox="1"/>
          <p:nvPr/>
        </p:nvSpPr>
        <p:spPr>
          <a:xfrm>
            <a:off x="1072993" y="11414611"/>
            <a:ext cx="2039014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496570">
              <a:spcBef>
                <a:spcPts val="1200"/>
              </a:spcBef>
              <a:defRPr sz="425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(data = mpg) +</a:t>
            </a:r>
          </a:p>
          <a:p>
            <a:pPr algn="l" defTabSz="496570">
              <a:spcBef>
                <a:spcPts val="1200"/>
              </a:spcBef>
              <a:defRPr sz="425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geom_point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(mapping =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(x =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displ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y =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hwy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color = class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</p:txBody>
      </p:sp>
      <p:sp>
        <p:nvSpPr>
          <p:cNvPr id="256" name="Legend added automatically"/>
          <p:cNvSpPr/>
          <p:nvPr/>
        </p:nvSpPr>
        <p:spPr>
          <a:xfrm>
            <a:off x="16573148" y="1024017"/>
            <a:ext cx="4935673" cy="25185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5692"/>
                </a:moveTo>
                <a:lnTo>
                  <a:pt x="0" y="5908"/>
                </a:lnTo>
                <a:cubicBezTo>
                  <a:pt x="0" y="2645"/>
                  <a:pt x="1350" y="0"/>
                  <a:pt x="3015" y="0"/>
                </a:cubicBezTo>
                <a:lnTo>
                  <a:pt x="18585" y="0"/>
                </a:lnTo>
                <a:cubicBezTo>
                  <a:pt x="20250" y="0"/>
                  <a:pt x="21600" y="2645"/>
                  <a:pt x="21600" y="5908"/>
                </a:cubicBezTo>
                <a:lnTo>
                  <a:pt x="21600" y="15692"/>
                </a:lnTo>
                <a:cubicBezTo>
                  <a:pt x="21600" y="18955"/>
                  <a:pt x="20250" y="21600"/>
                  <a:pt x="18585" y="21600"/>
                </a:cubicBezTo>
                <a:lnTo>
                  <a:pt x="3015" y="21600"/>
                </a:lnTo>
                <a:cubicBezTo>
                  <a:pt x="1350" y="21600"/>
                  <a:pt x="0" y="18955"/>
                  <a:pt x="0" y="15692"/>
                </a:cubicBezTo>
                <a:close/>
              </a:path>
            </a:pathLst>
          </a:custGeom>
          <a:solidFill>
            <a:schemeClr val="accent1">
              <a:alpha val="64384"/>
            </a:schemeClr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defRPr sz="47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Legend added automatically</a:t>
            </a:r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Your Turn 2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 2</a:t>
            </a:r>
          </a:p>
        </p:txBody>
      </p:sp>
      <p:sp>
        <p:nvSpPr>
          <p:cNvPr id="259" name="In the next chunk, add color, size, alpha, and shape aesthetics to your graph. Experiment.…"/>
          <p:cNvSpPr txBox="1">
            <a:spLocks noGrp="1"/>
          </p:cNvSpPr>
          <p:nvPr>
            <p:ph type="body" idx="4294967295"/>
          </p:nvPr>
        </p:nvSpPr>
        <p:spPr>
          <a:xfrm>
            <a:off x="1445226" y="3689891"/>
            <a:ext cx="21493548" cy="6953534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7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In the next chunk, add color, size, alpha, and shape aesthetics to your graph. Experiment.  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7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Do different things happen when you map aesthetics to  discrete and continuous variables?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7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What happens when you use more than one aesthetic?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7BC0A0-0EB7-450F-99B6-003D0D558CD6}"/>
              </a:ext>
            </a:extLst>
          </p:cNvPr>
          <p:cNvSpPr txBox="1"/>
          <p:nvPr/>
        </p:nvSpPr>
        <p:spPr>
          <a:xfrm>
            <a:off x="19938755" y="11766997"/>
            <a:ext cx="3145091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dirty="0"/>
              <a:t>5</a:t>
            </a: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 minutes</a:t>
            </a:r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gplot2-hex.png" descr="ggplot2-h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26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pic>
        <p:nvPicPr>
          <p:cNvPr id="264" name="color-d.png" descr="color-d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395381" y="2214562"/>
            <a:ext cx="5661423" cy="3768329"/>
          </a:xfrm>
          <a:prstGeom prst="rect">
            <a:avLst/>
          </a:prstGeom>
          <a:ln w="12700">
            <a:miter lim="400000"/>
          </a:ln>
        </p:spPr>
      </p:pic>
      <p:pic>
        <p:nvPicPr>
          <p:cNvPr id="265" name="color-c.png" descr="color-c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3914053" y="2214562"/>
            <a:ext cx="5661422" cy="3768329"/>
          </a:xfrm>
          <a:prstGeom prst="rect">
            <a:avLst/>
          </a:prstGeom>
          <a:ln w="12700">
            <a:miter lim="400000"/>
          </a:ln>
        </p:spPr>
      </p:pic>
      <p:pic>
        <p:nvPicPr>
          <p:cNvPr id="266" name="shape-d.png" descr="shape-d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7395381" y="9340453"/>
            <a:ext cx="5661423" cy="3768329"/>
          </a:xfrm>
          <a:prstGeom prst="rect">
            <a:avLst/>
          </a:prstGeom>
          <a:ln w="12700">
            <a:miter lim="400000"/>
          </a:ln>
        </p:spPr>
      </p:pic>
      <p:pic>
        <p:nvPicPr>
          <p:cNvPr id="267" name="size-d.png" descr="size-d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7395381" y="5804296"/>
            <a:ext cx="5661423" cy="3768329"/>
          </a:xfrm>
          <a:prstGeom prst="rect">
            <a:avLst/>
          </a:prstGeom>
          <a:ln w="12700">
            <a:miter lim="400000"/>
          </a:ln>
        </p:spPr>
      </p:pic>
      <p:pic>
        <p:nvPicPr>
          <p:cNvPr id="268" name="size-c.png" descr="size-c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3914053" y="5804296"/>
            <a:ext cx="5661422" cy="3768329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269" name="Table"/>
          <p:cNvGraphicFramePr/>
          <p:nvPr/>
        </p:nvGraphicFramePr>
        <p:xfrm>
          <a:off x="3162709" y="607218"/>
          <a:ext cx="16930687" cy="12403335"/>
        </p:xfrm>
        <a:graphic>
          <a:graphicData uri="http://schemas.openxmlformats.org/drawingml/2006/table">
            <a:tbl>
              <a:tblPr firstRow="1" firstCol="1">
                <a:tableStyleId>{8F44A2F1-9E1F-4B54-A3A2-5F16C0AD49E2}</a:tableStyleId>
              </a:tblPr>
              <a:tblGrid>
                <a:gridCol w="38754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757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794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71450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600">
                          <a:solidFill>
                            <a:srgbClr val="000000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6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Discrete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6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Continuous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62945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6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Color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+mn-lt"/>
                          <a:ea typeface="+mn-ea"/>
                          <a:cs typeface="+mn-cs"/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+mn-lt"/>
                          <a:ea typeface="+mn-ea"/>
                          <a:cs typeface="+mn-cs"/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62945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6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Size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+mn-lt"/>
                          <a:ea typeface="+mn-ea"/>
                          <a:cs typeface="+mn-cs"/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+mn-lt"/>
                          <a:ea typeface="+mn-ea"/>
                          <a:cs typeface="+mn-cs"/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62945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6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Shape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+mn-lt"/>
                          <a:ea typeface="+mn-ea"/>
                          <a:cs typeface="+mn-cs"/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+mn-lt"/>
                          <a:ea typeface="+mn-ea"/>
                          <a:cs typeface="+mn-cs"/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272" name="Group"/>
          <p:cNvGrpSpPr/>
          <p:nvPr/>
        </p:nvGrpSpPr>
        <p:grpSpPr>
          <a:xfrm>
            <a:off x="16146474" y="10376296"/>
            <a:ext cx="1714501" cy="1714501"/>
            <a:chOff x="0" y="0"/>
            <a:chExt cx="1714500" cy="1714500"/>
          </a:xfrm>
        </p:grpSpPr>
        <p:sp>
          <p:nvSpPr>
            <p:cNvPr id="270" name="Circle"/>
            <p:cNvSpPr/>
            <p:nvPr/>
          </p:nvSpPr>
          <p:spPr>
            <a:xfrm>
              <a:off x="0" y="0"/>
              <a:ext cx="1714500" cy="1714500"/>
            </a:xfrm>
            <a:prstGeom prst="ellipse">
              <a:avLst/>
            </a:prstGeom>
            <a:noFill/>
            <a:ln w="114300" cap="flat">
              <a:solidFill>
                <a:srgbClr val="FF26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71" name="Line"/>
            <p:cNvSpPr/>
            <p:nvPr/>
          </p:nvSpPr>
          <p:spPr>
            <a:xfrm flipH="1">
              <a:off x="220019" y="230631"/>
              <a:ext cx="1224801" cy="1250910"/>
            </a:xfrm>
            <a:prstGeom prst="line">
              <a:avLst/>
            </a:prstGeom>
            <a:noFill/>
            <a:ln w="114300" cap="flat">
              <a:solidFill>
                <a:srgbClr val="FF26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et vs. map"/>
          <p:cNvSpPr txBox="1"/>
          <p:nvPr/>
        </p:nvSpPr>
        <p:spPr>
          <a:xfrm>
            <a:off x="2729252" y="5206999"/>
            <a:ext cx="18925494" cy="330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0000">
                <a:solidFill>
                  <a:srgbClr val="F0F0F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set vs. map</a:t>
            </a:r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Rplot07.png" descr="Rplot0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21602" y="2450702"/>
            <a:ext cx="15540796" cy="10753675"/>
          </a:xfrm>
          <a:prstGeom prst="rect">
            <a:avLst/>
          </a:prstGeom>
          <a:ln w="12700">
            <a:miter lim="400000"/>
          </a:ln>
        </p:spPr>
      </p:pic>
      <p:pic>
        <p:nvPicPr>
          <p:cNvPr id="277" name="ggplot2-hex.png" descr="ggplot2-hex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27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279" name="How would you make this plot?"/>
          <p:cNvSpPr txBox="1"/>
          <p:nvPr/>
        </p:nvSpPr>
        <p:spPr>
          <a:xfrm>
            <a:off x="6631906" y="1000125"/>
            <a:ext cx="11824685" cy="13747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How would you make this plot?</a:t>
            </a:r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pic>
        <p:nvPicPr>
          <p:cNvPr id="282" name="Rplot09.png" descr="Rplot09.png"/>
          <p:cNvPicPr>
            <a:picLocks noChangeAspect="1"/>
          </p:cNvPicPr>
          <p:nvPr/>
        </p:nvPicPr>
        <p:blipFill>
          <a:blip r:embed="rId3">
            <a:extLst/>
          </a:blip>
          <a:srcRect/>
          <a:stretch>
            <a:fillRect/>
          </a:stretch>
        </p:blipFill>
        <p:spPr>
          <a:xfrm>
            <a:off x="1817176" y="532917"/>
            <a:ext cx="9559141" cy="9525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83" name="Rplot10.png" descr="Rplot10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817176" y="533002"/>
            <a:ext cx="9559141" cy="9525001"/>
          </a:xfrm>
          <a:prstGeom prst="rect">
            <a:avLst/>
          </a:prstGeom>
          <a:ln w="12700">
            <a:miter lim="400000"/>
          </a:ln>
        </p:spPr>
      </p:pic>
      <p:sp>
        <p:nvSpPr>
          <p:cNvPr id="284" name="Rectangle"/>
          <p:cNvSpPr/>
          <p:nvPr/>
        </p:nvSpPr>
        <p:spPr>
          <a:xfrm>
            <a:off x="409096" y="10175137"/>
            <a:ext cx="23506776" cy="116181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85" name="ggplot(mpg) + geom_point(aes(x = displ, y = hwy, color = class))"/>
          <p:cNvSpPr txBox="1"/>
          <p:nvPr/>
        </p:nvSpPr>
        <p:spPr>
          <a:xfrm>
            <a:off x="553302" y="10319206"/>
            <a:ext cx="23685061" cy="9351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9CBD7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solidFill>
                  <a:srgbClr val="9CBD7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(mpg) + </a:t>
            </a:r>
            <a:r>
              <a:rPr dirty="0" err="1">
                <a:solidFill>
                  <a:srgbClr val="9CBD7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geom_point</a:t>
            </a:r>
            <a:r>
              <a:rPr dirty="0">
                <a:solidFill>
                  <a:srgbClr val="9CBD7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(x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displ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y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hwy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color = class)</a:t>
            </a:r>
            <a:r>
              <a:rPr dirty="0">
                <a:solidFill>
                  <a:srgbClr val="95B77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286" name="Inside of aes(): maps an aesthetic to a variable"/>
          <p:cNvSpPr txBox="1"/>
          <p:nvPr/>
        </p:nvSpPr>
        <p:spPr>
          <a:xfrm>
            <a:off x="14269198" y="3226769"/>
            <a:ext cx="8275897" cy="20372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4100"/>
              </a:spcBef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1"/>
              <a:t>Inside of aes():</a:t>
            </a:r>
            <a:r>
              <a:t> maps an aesthetic to a variable</a:t>
            </a:r>
          </a:p>
        </p:txBody>
      </p:sp>
      <p:sp>
        <p:nvSpPr>
          <p:cNvPr id="287" name="Line"/>
          <p:cNvSpPr/>
          <p:nvPr/>
        </p:nvSpPr>
        <p:spPr>
          <a:xfrm flipH="1" flipV="1">
            <a:off x="18064350" y="5326628"/>
            <a:ext cx="993145" cy="5064608"/>
          </a:xfrm>
          <a:prstGeom prst="line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290" name="Rectangle"/>
          <p:cNvSpPr/>
          <p:nvPr/>
        </p:nvSpPr>
        <p:spPr>
          <a:xfrm>
            <a:off x="409096" y="10175137"/>
            <a:ext cx="23506776" cy="116181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91" name="ggplot(mpg) + geom_point(aes(x = displ, y = hwy, color = class))"/>
          <p:cNvSpPr txBox="1"/>
          <p:nvPr/>
        </p:nvSpPr>
        <p:spPr>
          <a:xfrm>
            <a:off x="553302" y="10319206"/>
            <a:ext cx="23685061" cy="9351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9CBD7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solidFill>
                  <a:srgbClr val="9CBD7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(mpg) + </a:t>
            </a:r>
            <a:r>
              <a:rPr dirty="0" err="1">
                <a:solidFill>
                  <a:srgbClr val="9CBD7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geom_point</a:t>
            </a:r>
            <a:r>
              <a:rPr dirty="0">
                <a:solidFill>
                  <a:srgbClr val="9CBD7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(x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displ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y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hwy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color = class)</a:t>
            </a:r>
            <a:r>
              <a:rPr dirty="0">
                <a:solidFill>
                  <a:srgbClr val="95B77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292" name="Rectangle"/>
          <p:cNvSpPr/>
          <p:nvPr/>
        </p:nvSpPr>
        <p:spPr>
          <a:xfrm>
            <a:off x="409097" y="11736495"/>
            <a:ext cx="23506775" cy="1270497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93" name="ggplot(mpg) + geom_point(aes(x = displ, y = hwy), color = &quot;blue&quot;)"/>
          <p:cNvSpPr txBox="1"/>
          <p:nvPr/>
        </p:nvSpPr>
        <p:spPr>
          <a:xfrm>
            <a:off x="553302" y="11969464"/>
            <a:ext cx="23685061" cy="9351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9CBE7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solidFill>
                  <a:srgbClr val="9CBE7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(mpg) + </a:t>
            </a:r>
            <a:r>
              <a:rPr dirty="0" err="1">
                <a:solidFill>
                  <a:srgbClr val="9CBE7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geom_point</a:t>
            </a:r>
            <a:r>
              <a:rPr dirty="0">
                <a:solidFill>
                  <a:srgbClr val="9CBE7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(x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displ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y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hwy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dirty="0">
                <a:solidFill>
                  <a:srgbClr val="A1C38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color = "blue")</a:t>
            </a:r>
          </a:p>
        </p:txBody>
      </p:sp>
      <p:pic>
        <p:nvPicPr>
          <p:cNvPr id="294" name="Rplot08.png" descr="Rplot08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415350" y="533002"/>
            <a:ext cx="9559140" cy="9525001"/>
          </a:xfrm>
          <a:prstGeom prst="rect">
            <a:avLst/>
          </a:prstGeom>
          <a:ln w="12700">
            <a:miter lim="400000"/>
          </a:ln>
        </p:spPr>
      </p:pic>
      <p:sp>
        <p:nvSpPr>
          <p:cNvPr id="295" name="Outside of aes(): sets an aesthetic to a value"/>
          <p:cNvSpPr txBox="1"/>
          <p:nvPr/>
        </p:nvSpPr>
        <p:spPr>
          <a:xfrm>
            <a:off x="2136905" y="3273323"/>
            <a:ext cx="7515202" cy="20372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4100"/>
              </a:spcBef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1"/>
              <a:t>Outside of aes():</a:t>
            </a:r>
            <a:r>
              <a:t> sets an aesthetic to a value</a:t>
            </a:r>
          </a:p>
        </p:txBody>
      </p:sp>
      <p:sp>
        <p:nvSpPr>
          <p:cNvPr id="296" name="Line"/>
          <p:cNvSpPr/>
          <p:nvPr/>
        </p:nvSpPr>
        <p:spPr>
          <a:xfrm flipH="1" flipV="1">
            <a:off x="5932056" y="5373181"/>
            <a:ext cx="12519888" cy="6533651"/>
          </a:xfrm>
          <a:prstGeom prst="line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pic>
        <p:nvPicPr>
          <p:cNvPr id="299" name="Rplot10.png" descr="Rplot1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17176" y="533002"/>
            <a:ext cx="9559141" cy="9525001"/>
          </a:xfrm>
          <a:prstGeom prst="rect">
            <a:avLst/>
          </a:prstGeom>
          <a:ln w="12700">
            <a:miter lim="400000"/>
          </a:ln>
        </p:spPr>
      </p:pic>
      <p:sp>
        <p:nvSpPr>
          <p:cNvPr id="300" name="Line"/>
          <p:cNvSpPr/>
          <p:nvPr/>
        </p:nvSpPr>
        <p:spPr>
          <a:xfrm>
            <a:off x="444617" y="9080549"/>
            <a:ext cx="2066115" cy="11509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1769" y="17452"/>
                  <a:pt x="3855" y="13773"/>
                  <a:pt x="6197" y="10670"/>
                </a:cubicBezTo>
                <a:cubicBezTo>
                  <a:pt x="10705" y="4697"/>
                  <a:pt x="16025" y="1012"/>
                  <a:pt x="21600" y="0"/>
                </a:cubicBezTo>
              </a:path>
            </a:pathLst>
          </a:custGeom>
          <a:ln w="508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01" name="Line"/>
          <p:cNvSpPr/>
          <p:nvPr/>
        </p:nvSpPr>
        <p:spPr>
          <a:xfrm>
            <a:off x="23397784" y="8822009"/>
            <a:ext cx="783425" cy="29781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425" h="21600" extrusionOk="0">
                <a:moveTo>
                  <a:pt x="12822" y="21600"/>
                </a:moveTo>
                <a:cubicBezTo>
                  <a:pt x="19125" y="18312"/>
                  <a:pt x="21600" y="14560"/>
                  <a:pt x="19905" y="10864"/>
                </a:cubicBezTo>
                <a:cubicBezTo>
                  <a:pt x="18000" y="6710"/>
                  <a:pt x="10964" y="2869"/>
                  <a:pt x="0" y="0"/>
                </a:cubicBezTo>
              </a:path>
            </a:pathLst>
          </a:custGeom>
          <a:ln w="508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02" name="Rectangle"/>
          <p:cNvSpPr/>
          <p:nvPr/>
        </p:nvSpPr>
        <p:spPr>
          <a:xfrm>
            <a:off x="409097" y="11736495"/>
            <a:ext cx="23506775" cy="1270497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03" name="ggplot(mpg) + geom_point(aes(x = displ, y = hwy), color = &quot;blue&quot;)"/>
          <p:cNvSpPr txBox="1"/>
          <p:nvPr/>
        </p:nvSpPr>
        <p:spPr>
          <a:xfrm>
            <a:off x="553302" y="11969464"/>
            <a:ext cx="23685061" cy="9351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9CBE7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solidFill>
                  <a:srgbClr val="9CBE7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(mpg) + </a:t>
            </a:r>
            <a:r>
              <a:rPr dirty="0" err="1">
                <a:solidFill>
                  <a:srgbClr val="9CBE7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geom_point</a:t>
            </a:r>
            <a:r>
              <a:rPr dirty="0">
                <a:solidFill>
                  <a:srgbClr val="9CBE7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(x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displ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y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hwy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dirty="0">
                <a:solidFill>
                  <a:srgbClr val="A1C38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color = "blue")</a:t>
            </a:r>
          </a:p>
        </p:txBody>
      </p:sp>
      <p:pic>
        <p:nvPicPr>
          <p:cNvPr id="304" name="Rplot08.png" descr="Rplot08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415350" y="533002"/>
            <a:ext cx="9559140" cy="9525001"/>
          </a:xfrm>
          <a:prstGeom prst="rect">
            <a:avLst/>
          </a:prstGeom>
          <a:ln w="12700">
            <a:miter lim="400000"/>
          </a:ln>
        </p:spPr>
      </p:pic>
      <p:sp>
        <p:nvSpPr>
          <p:cNvPr id="305" name="Rectangle"/>
          <p:cNvSpPr/>
          <p:nvPr/>
        </p:nvSpPr>
        <p:spPr>
          <a:xfrm>
            <a:off x="409096" y="10175137"/>
            <a:ext cx="23506776" cy="116181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06" name="ggplot(mpg) + geom_point(aes(x = displ, y = hwy, color = class))"/>
          <p:cNvSpPr txBox="1"/>
          <p:nvPr/>
        </p:nvSpPr>
        <p:spPr>
          <a:xfrm>
            <a:off x="553302" y="10319206"/>
            <a:ext cx="23685061" cy="9351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9CBD7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solidFill>
                  <a:srgbClr val="9CBD7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(mpg) + </a:t>
            </a:r>
            <a:r>
              <a:rPr dirty="0" err="1">
                <a:solidFill>
                  <a:srgbClr val="9CBD7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geom_point</a:t>
            </a:r>
            <a:r>
              <a:rPr dirty="0">
                <a:solidFill>
                  <a:srgbClr val="9CBD7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(x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displ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y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hwy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color = class)</a:t>
            </a:r>
            <a:r>
              <a:rPr dirty="0">
                <a:solidFill>
                  <a:srgbClr val="95B77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pic>
        <p:nvPicPr>
          <p:cNvPr id="309" name="Rplot09.png" descr="Rplot09.png"/>
          <p:cNvPicPr>
            <a:picLocks noChangeAspect="1"/>
          </p:cNvPicPr>
          <p:nvPr/>
        </p:nvPicPr>
        <p:blipFill>
          <a:blip r:embed="rId3">
            <a:extLst/>
          </a:blip>
          <a:srcRect/>
          <a:stretch>
            <a:fillRect/>
          </a:stretch>
        </p:blipFill>
        <p:spPr>
          <a:xfrm>
            <a:off x="1817176" y="532917"/>
            <a:ext cx="9559141" cy="9525001"/>
          </a:xfrm>
          <a:prstGeom prst="rect">
            <a:avLst/>
          </a:prstGeom>
          <a:ln w="12700">
            <a:miter lim="400000"/>
          </a:ln>
        </p:spPr>
      </p:pic>
      <p:sp>
        <p:nvSpPr>
          <p:cNvPr id="310" name="Line"/>
          <p:cNvSpPr/>
          <p:nvPr/>
        </p:nvSpPr>
        <p:spPr>
          <a:xfrm>
            <a:off x="444617" y="9080549"/>
            <a:ext cx="2066115" cy="11509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1769" y="17452"/>
                  <a:pt x="3855" y="13773"/>
                  <a:pt x="6197" y="10670"/>
                </a:cubicBezTo>
                <a:cubicBezTo>
                  <a:pt x="10705" y="4697"/>
                  <a:pt x="16025" y="1012"/>
                  <a:pt x="21600" y="0"/>
                </a:cubicBezTo>
              </a:path>
            </a:pathLst>
          </a:custGeom>
          <a:ln w="508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11" name="Line"/>
          <p:cNvSpPr/>
          <p:nvPr/>
        </p:nvSpPr>
        <p:spPr>
          <a:xfrm>
            <a:off x="23397784" y="8822009"/>
            <a:ext cx="783425" cy="29781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425" h="21600" extrusionOk="0">
                <a:moveTo>
                  <a:pt x="12822" y="21600"/>
                </a:moveTo>
                <a:cubicBezTo>
                  <a:pt x="19125" y="18312"/>
                  <a:pt x="21600" y="14560"/>
                  <a:pt x="19905" y="10864"/>
                </a:cubicBezTo>
                <a:cubicBezTo>
                  <a:pt x="18000" y="6710"/>
                  <a:pt x="10964" y="2869"/>
                  <a:pt x="0" y="0"/>
                </a:cubicBezTo>
              </a:path>
            </a:pathLst>
          </a:custGeom>
          <a:ln w="508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12" name="Rectangle"/>
          <p:cNvSpPr/>
          <p:nvPr/>
        </p:nvSpPr>
        <p:spPr>
          <a:xfrm>
            <a:off x="409097" y="11736495"/>
            <a:ext cx="23506775" cy="1270497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13" name="ggplot(mpg) + geom_point(aes(x = displ, y = hwy), color = &quot;blue&quot;)"/>
          <p:cNvSpPr txBox="1"/>
          <p:nvPr/>
        </p:nvSpPr>
        <p:spPr>
          <a:xfrm>
            <a:off x="553302" y="11969464"/>
            <a:ext cx="23685061" cy="9351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9CBE7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solidFill>
                  <a:srgbClr val="9CBE7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(mpg) + </a:t>
            </a:r>
            <a:r>
              <a:rPr dirty="0" err="1">
                <a:solidFill>
                  <a:srgbClr val="9CBE7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geom_point</a:t>
            </a:r>
            <a:r>
              <a:rPr dirty="0">
                <a:solidFill>
                  <a:srgbClr val="9CBE7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(x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displ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y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hwy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dirty="0">
                <a:solidFill>
                  <a:srgbClr val="A1C38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color = "blue")</a:t>
            </a:r>
          </a:p>
        </p:txBody>
      </p:sp>
      <p:pic>
        <p:nvPicPr>
          <p:cNvPr id="314" name="Rplot08.png" descr="Rplot08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415350" y="533002"/>
            <a:ext cx="9559140" cy="9525001"/>
          </a:xfrm>
          <a:prstGeom prst="rect">
            <a:avLst/>
          </a:prstGeom>
          <a:ln w="12700">
            <a:miter lim="400000"/>
          </a:ln>
        </p:spPr>
      </p:pic>
      <p:sp>
        <p:nvSpPr>
          <p:cNvPr id="315" name="Rectangle"/>
          <p:cNvSpPr/>
          <p:nvPr/>
        </p:nvSpPr>
        <p:spPr>
          <a:xfrm>
            <a:off x="409096" y="10175137"/>
            <a:ext cx="23506776" cy="116181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16" name="ggplot(mpg) + geom_point(aes(x = displ, y = hwy, color = &quot;blue&quot;))"/>
          <p:cNvSpPr txBox="1"/>
          <p:nvPr/>
        </p:nvSpPr>
        <p:spPr>
          <a:xfrm>
            <a:off x="553302" y="10319206"/>
            <a:ext cx="23685061" cy="9351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9CBD7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solidFill>
                  <a:srgbClr val="9CBD7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(mpg) + </a:t>
            </a:r>
            <a:r>
              <a:rPr dirty="0" err="1">
                <a:solidFill>
                  <a:srgbClr val="9CBD7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geom_point</a:t>
            </a:r>
            <a:r>
              <a:rPr dirty="0">
                <a:solidFill>
                  <a:srgbClr val="9CBD7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(x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displ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y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hwy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color = "blue")</a:t>
            </a:r>
            <a:r>
              <a:rPr dirty="0">
                <a:solidFill>
                  <a:srgbClr val="95B77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78AAD6"/>
            </a:gs>
            <a:gs pos="51575">
              <a:srgbClr val="78AAD6"/>
            </a:gs>
            <a:gs pos="100000">
              <a:srgbClr val="5C92C0"/>
            </a:gs>
            <a:gs pos="100000">
              <a:srgbClr val="407AAA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eoms"/>
          <p:cNvSpPr txBox="1">
            <a:spLocks noGrp="1"/>
          </p:cNvSpPr>
          <p:nvPr>
            <p:ph type="title"/>
          </p:nvPr>
        </p:nvSpPr>
        <p:spPr>
          <a:xfrm>
            <a:off x="831199" y="2868977"/>
            <a:ext cx="22721602" cy="7978046"/>
          </a:xfrm>
          <a:prstGeom prst="rect">
            <a:avLst/>
          </a:prstGeom>
        </p:spPr>
        <p:txBody>
          <a:bodyPr/>
          <a:lstStyle>
            <a:lvl1pPr>
              <a:defRPr sz="20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Geoms</a:t>
            </a:r>
          </a:p>
        </p:txBody>
      </p:sp>
      <p:pic>
        <p:nvPicPr>
          <p:cNvPr id="319" name="image2.png" descr="image2.png"/>
          <p:cNvPicPr>
            <a:picLocks noChangeAspect="1"/>
          </p:cNvPicPr>
          <p:nvPr/>
        </p:nvPicPr>
        <p:blipFill>
          <a:blip r:embed="rId2">
            <a:alphaModFix amt="5000"/>
            <a:extLst/>
          </a:blip>
          <a:stretch>
            <a:fillRect/>
          </a:stretch>
        </p:blipFill>
        <p:spPr>
          <a:xfrm>
            <a:off x="17445533" y="7107732"/>
            <a:ext cx="7624268" cy="76242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pic>
        <p:nvPicPr>
          <p:cNvPr id="110" name="Group" descr="Group"/>
          <p:cNvPicPr>
            <a:picLocks noChangeAspect="1"/>
          </p:cNvPicPr>
          <p:nvPr/>
        </p:nvPicPr>
        <p:blipFill rotWithShape="1">
          <a:blip r:embed="rId3">
            <a:extLst/>
          </a:blip>
          <a:srcRect l="22395" r="22731" b="6357"/>
          <a:stretch/>
        </p:blipFill>
        <p:spPr>
          <a:xfrm>
            <a:off x="10124902" y="293740"/>
            <a:ext cx="13549745" cy="13006624"/>
          </a:xfrm>
          <a:prstGeom prst="rect">
            <a:avLst/>
          </a:prstGeom>
          <a:ln w="12700">
            <a:miter lim="400000"/>
          </a:ln>
        </p:spPr>
      </p:pic>
      <p:sp>
        <p:nvSpPr>
          <p:cNvPr id="111" name="Display by Adolfo A ́lvarez"/>
          <p:cNvSpPr txBox="1"/>
          <p:nvPr/>
        </p:nvSpPr>
        <p:spPr>
          <a:xfrm>
            <a:off x="11254298" y="12048637"/>
            <a:ext cx="2314893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21919" tIns="121919" rIns="121919" bIns="121919">
            <a:spAutoFit/>
          </a:bodyPr>
          <a:lstStyle/>
          <a:p>
            <a:pPr algn="l" defTabSz="1219200">
              <a:lnSpc>
                <a:spcPts val="4000"/>
              </a:lnSpc>
              <a:spcBef>
                <a:spcPts val="1200"/>
              </a:spcBef>
              <a:defRPr sz="15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Display by Adolfo A</a:t>
            </a:r>
            <a:r>
              <a:rPr baseline="33333" dirty="0"/>
              <a:t> ́</a:t>
            </a:r>
            <a:r>
              <a:rPr dirty="0" err="1"/>
              <a:t>lvarez</a:t>
            </a:r>
            <a:r>
              <a:rPr dirty="0"/>
              <a:t> </a:t>
            </a:r>
          </a:p>
        </p:txBody>
      </p:sp>
      <p:grpSp>
        <p:nvGrpSpPr>
          <p:cNvPr id="114" name="Group"/>
          <p:cNvGrpSpPr/>
          <p:nvPr/>
        </p:nvGrpSpPr>
        <p:grpSpPr>
          <a:xfrm>
            <a:off x="1836803" y="1284257"/>
            <a:ext cx="17507481" cy="8393305"/>
            <a:chOff x="0" y="0"/>
            <a:chExt cx="17507479" cy="8393303"/>
          </a:xfrm>
        </p:grpSpPr>
        <p:sp>
          <p:nvSpPr>
            <p:cNvPr id="112" name="Triangle"/>
            <p:cNvSpPr/>
            <p:nvPr/>
          </p:nvSpPr>
          <p:spPr>
            <a:xfrm>
              <a:off x="3642403" y="108785"/>
              <a:ext cx="13865077" cy="81574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" y="0"/>
                  </a:moveTo>
                  <a:lnTo>
                    <a:pt x="21600" y="14162"/>
                  </a:lnTo>
                  <a:lnTo>
                    <a:pt x="0" y="21600"/>
                  </a:lnTo>
                  <a:lnTo>
                    <a:pt x="2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A9A9A9"/>
                </a:gs>
                <a:gs pos="58948">
                  <a:srgbClr val="D4D4D4">
                    <a:alpha val="81499"/>
                  </a:srgbClr>
                </a:gs>
                <a:gs pos="100000">
                  <a:srgbClr val="FFFFFF">
                    <a:alpha val="62998"/>
                  </a:srgbClr>
                </a:gs>
              </a:gsLst>
              <a:path path="shape">
                <a:fillToRect l="-76" t="69737" r="100076" b="30262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pic>
          <p:nvPicPr>
            <p:cNvPr id="113" name="ggplot2-hex.png" descr="ggplot2-hex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7239521" cy="839330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gplot2-hex.png" descr="ggplot2-h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32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pic>
        <p:nvPicPr>
          <p:cNvPr id="323" name="hwy1.png" descr="hwy1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195015" y="2762368"/>
            <a:ext cx="9286876" cy="10218303"/>
          </a:xfrm>
          <a:prstGeom prst="rect">
            <a:avLst/>
          </a:prstGeom>
          <a:ln w="12700">
            <a:miter lim="400000"/>
          </a:ln>
        </p:spPr>
      </p:pic>
      <p:pic>
        <p:nvPicPr>
          <p:cNvPr id="324" name="hwy2.png" descr="hwy2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1902109" y="2762368"/>
            <a:ext cx="9286876" cy="10218303"/>
          </a:xfrm>
          <a:prstGeom prst="rect">
            <a:avLst/>
          </a:prstGeom>
          <a:ln w="12700">
            <a:miter lim="400000"/>
          </a:ln>
        </p:spPr>
      </p:pic>
      <p:pic>
        <p:nvPicPr>
          <p:cNvPr id="325" name="points.pdf" descr="points.pdf"/>
          <p:cNvPicPr>
            <a:picLocks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3695077" y="2771298"/>
            <a:ext cx="8786814" cy="9769079"/>
          </a:xfrm>
          <a:prstGeom prst="rect">
            <a:avLst/>
          </a:prstGeom>
          <a:ln w="12700">
            <a:miter lim="400000"/>
          </a:ln>
        </p:spPr>
      </p:pic>
      <p:sp>
        <p:nvSpPr>
          <p:cNvPr id="326" name="Same:"/>
          <p:cNvSpPr txBox="1"/>
          <p:nvPr/>
        </p:nvSpPr>
        <p:spPr>
          <a:xfrm>
            <a:off x="11017421" y="778358"/>
            <a:ext cx="2300727" cy="1069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Same:</a:t>
            </a:r>
          </a:p>
        </p:txBody>
      </p:sp>
      <p:sp>
        <p:nvSpPr>
          <p:cNvPr id="327" name="x var"/>
          <p:cNvSpPr txBox="1"/>
          <p:nvPr/>
        </p:nvSpPr>
        <p:spPr>
          <a:xfrm>
            <a:off x="13571311" y="778358"/>
            <a:ext cx="1857376" cy="1069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x var</a:t>
            </a:r>
          </a:p>
        </p:txBody>
      </p:sp>
      <p:sp>
        <p:nvSpPr>
          <p:cNvPr id="328" name=", y var"/>
          <p:cNvSpPr txBox="1"/>
          <p:nvPr/>
        </p:nvSpPr>
        <p:spPr>
          <a:xfrm>
            <a:off x="15142936" y="778358"/>
            <a:ext cx="2303860" cy="1069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, y var</a:t>
            </a:r>
          </a:p>
        </p:txBody>
      </p:sp>
      <p:sp>
        <p:nvSpPr>
          <p:cNvPr id="329" name=", data"/>
          <p:cNvSpPr txBox="1"/>
          <p:nvPr/>
        </p:nvSpPr>
        <p:spPr>
          <a:xfrm>
            <a:off x="17089608" y="778358"/>
            <a:ext cx="2303860" cy="1069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, data</a:t>
            </a:r>
          </a:p>
        </p:txBody>
      </p:sp>
      <p:grpSp>
        <p:nvGrpSpPr>
          <p:cNvPr id="332" name="Group"/>
          <p:cNvGrpSpPr/>
          <p:nvPr/>
        </p:nvGrpSpPr>
        <p:grpSpPr>
          <a:xfrm>
            <a:off x="7320530" y="12022454"/>
            <a:ext cx="10340579" cy="910829"/>
            <a:chOff x="0" y="0"/>
            <a:chExt cx="10340578" cy="910828"/>
          </a:xfrm>
        </p:grpSpPr>
        <p:sp>
          <p:nvSpPr>
            <p:cNvPr id="330" name="Oval"/>
            <p:cNvSpPr/>
            <p:nvPr/>
          </p:nvSpPr>
          <p:spPr>
            <a:xfrm>
              <a:off x="8822531" y="0"/>
              <a:ext cx="1518048" cy="910829"/>
            </a:xfrm>
            <a:prstGeom prst="ellipse">
              <a:avLst/>
            </a:prstGeom>
            <a:noFill/>
            <a:ln w="1016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31" name="Oval"/>
            <p:cNvSpPr/>
            <p:nvPr/>
          </p:nvSpPr>
          <p:spPr>
            <a:xfrm>
              <a:off x="0" y="0"/>
              <a:ext cx="1518047" cy="910829"/>
            </a:xfrm>
            <a:prstGeom prst="ellipse">
              <a:avLst/>
            </a:prstGeom>
            <a:noFill/>
            <a:ln w="1016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grpSp>
        <p:nvGrpSpPr>
          <p:cNvPr id="335" name="Group"/>
          <p:cNvGrpSpPr/>
          <p:nvPr/>
        </p:nvGrpSpPr>
        <p:grpSpPr>
          <a:xfrm>
            <a:off x="3195015" y="6807517"/>
            <a:ext cx="9590485" cy="1518047"/>
            <a:chOff x="0" y="0"/>
            <a:chExt cx="9590484" cy="1518046"/>
          </a:xfrm>
        </p:grpSpPr>
        <p:sp>
          <p:nvSpPr>
            <p:cNvPr id="333" name="Oval"/>
            <p:cNvSpPr/>
            <p:nvPr/>
          </p:nvSpPr>
          <p:spPr>
            <a:xfrm rot="16200000">
              <a:off x="-303610" y="303609"/>
              <a:ext cx="1518048" cy="910829"/>
            </a:xfrm>
            <a:prstGeom prst="ellipse">
              <a:avLst/>
            </a:prstGeom>
            <a:noFill/>
            <a:ln w="1016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34" name="Oval"/>
            <p:cNvSpPr/>
            <p:nvPr/>
          </p:nvSpPr>
          <p:spPr>
            <a:xfrm rot="16200000">
              <a:off x="8376046" y="303609"/>
              <a:ext cx="1518048" cy="910829"/>
            </a:xfrm>
            <a:prstGeom prst="ellipse">
              <a:avLst/>
            </a:prstGeom>
            <a:noFill/>
            <a:ln w="1016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336" name="How are these plots similar?"/>
          <p:cNvSpPr/>
          <p:nvPr/>
        </p:nvSpPr>
        <p:spPr>
          <a:xfrm>
            <a:off x="4298047" y="630797"/>
            <a:ext cx="5416746" cy="21016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4521"/>
                </a:moveTo>
                <a:lnTo>
                  <a:pt x="0" y="7079"/>
                </a:lnTo>
                <a:cubicBezTo>
                  <a:pt x="0" y="3170"/>
                  <a:pt x="1230" y="0"/>
                  <a:pt x="2747" y="0"/>
                </a:cubicBezTo>
                <a:lnTo>
                  <a:pt x="18853" y="0"/>
                </a:lnTo>
                <a:cubicBezTo>
                  <a:pt x="20370" y="0"/>
                  <a:pt x="21600" y="3170"/>
                  <a:pt x="21600" y="7079"/>
                </a:cubicBezTo>
                <a:lnTo>
                  <a:pt x="21600" y="14521"/>
                </a:lnTo>
                <a:cubicBezTo>
                  <a:pt x="21600" y="18430"/>
                  <a:pt x="20370" y="21600"/>
                  <a:pt x="18853" y="21600"/>
                </a:cubicBezTo>
                <a:lnTo>
                  <a:pt x="2747" y="21600"/>
                </a:lnTo>
                <a:cubicBezTo>
                  <a:pt x="1230" y="21600"/>
                  <a:pt x="0" y="18430"/>
                  <a:pt x="0" y="14521"/>
                </a:cubicBezTo>
                <a:close/>
              </a:path>
            </a:pathLst>
          </a:custGeom>
          <a:solidFill>
            <a:schemeClr val="accent1">
              <a:alpha val="64384"/>
            </a:schemeClr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defRPr sz="47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How are these plots similar?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8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-1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357422 0.000000" pathEditMode="relative">
                                      <p:cBhvr>
                                        <p:cTn id="34" dur="1000" fill="hold"/>
                                        <p:tgtEl>
                                          <p:spTgt spid="3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1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5" grpId="8" animBg="1" advAuto="0"/>
      <p:bldP spid="326" grpId="1" animBg="1" advAuto="0"/>
      <p:bldP spid="327" grpId="3" animBg="1" advAuto="0"/>
      <p:bldP spid="328" grpId="6" animBg="1" advAuto="0"/>
      <p:bldP spid="329" grpId="10" animBg="1" advAuto="0"/>
      <p:bldP spid="332" grpId="2" animBg="1" advAuto="0"/>
      <p:bldP spid="332" grpId="4" animBg="1" advAuto="0"/>
      <p:bldP spid="335" grpId="5" animBg="1" advAuto="0"/>
      <p:bldP spid="335" grpId="7" animBg="1" advAuto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Different: geometric object (geom),…"/>
          <p:cNvSpPr txBox="1"/>
          <p:nvPr/>
        </p:nvSpPr>
        <p:spPr>
          <a:xfrm>
            <a:off x="11017421" y="797408"/>
            <a:ext cx="11034421" cy="1768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l">
              <a:defRPr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Different: geometric object (geom),</a:t>
            </a:r>
          </a:p>
          <a:p>
            <a:pPr algn="l">
              <a:defRPr sz="44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e.g. the visual object used to represent the data</a:t>
            </a:r>
          </a:p>
        </p:txBody>
      </p:sp>
      <p:pic>
        <p:nvPicPr>
          <p:cNvPr id="339" name="ggplot2-hex.png" descr="ggplot2-h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34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pic>
        <p:nvPicPr>
          <p:cNvPr id="341" name="hwy1.png" descr="hwy1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195015" y="2762368"/>
            <a:ext cx="9286876" cy="10218303"/>
          </a:xfrm>
          <a:prstGeom prst="rect">
            <a:avLst/>
          </a:prstGeom>
          <a:ln w="12700">
            <a:miter lim="400000"/>
          </a:ln>
        </p:spPr>
      </p:pic>
      <p:pic>
        <p:nvPicPr>
          <p:cNvPr id="342" name="hwy2.png" descr="hwy2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1902109" y="2762368"/>
            <a:ext cx="9286876" cy="10218303"/>
          </a:xfrm>
          <a:prstGeom prst="rect">
            <a:avLst/>
          </a:prstGeom>
          <a:ln w="12700">
            <a:miter lim="400000"/>
          </a:ln>
        </p:spPr>
      </p:pic>
      <p:sp>
        <p:nvSpPr>
          <p:cNvPr id="343" name="How are these plots different?"/>
          <p:cNvSpPr/>
          <p:nvPr/>
        </p:nvSpPr>
        <p:spPr>
          <a:xfrm>
            <a:off x="4298047" y="630797"/>
            <a:ext cx="5416746" cy="21016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4521"/>
                </a:moveTo>
                <a:lnTo>
                  <a:pt x="0" y="7079"/>
                </a:lnTo>
                <a:cubicBezTo>
                  <a:pt x="0" y="3170"/>
                  <a:pt x="1230" y="0"/>
                  <a:pt x="2747" y="0"/>
                </a:cubicBezTo>
                <a:lnTo>
                  <a:pt x="18853" y="0"/>
                </a:lnTo>
                <a:cubicBezTo>
                  <a:pt x="20370" y="0"/>
                  <a:pt x="21600" y="3170"/>
                  <a:pt x="21600" y="7079"/>
                </a:cubicBezTo>
                <a:lnTo>
                  <a:pt x="21600" y="14521"/>
                </a:lnTo>
                <a:cubicBezTo>
                  <a:pt x="21600" y="18430"/>
                  <a:pt x="20370" y="21600"/>
                  <a:pt x="18853" y="21600"/>
                </a:cubicBezTo>
                <a:lnTo>
                  <a:pt x="2747" y="21600"/>
                </a:lnTo>
                <a:cubicBezTo>
                  <a:pt x="1230" y="21600"/>
                  <a:pt x="0" y="18430"/>
                  <a:pt x="0" y="14521"/>
                </a:cubicBezTo>
                <a:close/>
              </a:path>
            </a:pathLst>
          </a:custGeom>
          <a:solidFill>
            <a:schemeClr val="accent1">
              <a:alpha val="64384"/>
            </a:schemeClr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defRPr sz="47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How are these plots different?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8" grpId="1" animBg="1" advAuto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5" name="ggplot2-hex.png" descr="ggplot2-h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34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347" name="Square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48" name="geoms"/>
          <p:cNvSpPr txBox="1"/>
          <p:nvPr/>
        </p:nvSpPr>
        <p:spPr>
          <a:xfrm>
            <a:off x="4007752" y="676603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geoms</a:t>
            </a:r>
          </a:p>
        </p:txBody>
      </p:sp>
      <p:grpSp>
        <p:nvGrpSpPr>
          <p:cNvPr id="351" name="Group"/>
          <p:cNvGrpSpPr/>
          <p:nvPr/>
        </p:nvGrpSpPr>
        <p:grpSpPr>
          <a:xfrm>
            <a:off x="1200604" y="5221893"/>
            <a:ext cx="21982792" cy="3111885"/>
            <a:chOff x="0" y="0"/>
            <a:chExt cx="21982791" cy="3111883"/>
          </a:xfrm>
        </p:grpSpPr>
        <p:sp>
          <p:nvSpPr>
            <p:cNvPr id="349" name="Rectangle"/>
            <p:cNvSpPr/>
            <p:nvPr/>
          </p:nvSpPr>
          <p:spPr>
            <a:xfrm>
              <a:off x="0" y="0"/>
              <a:ext cx="21982792" cy="3111884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50" name="ggplot(data = &lt;DATA&gt;) +…"/>
            <p:cNvSpPr txBox="1"/>
            <p:nvPr/>
          </p:nvSpPr>
          <p:spPr>
            <a:xfrm>
              <a:off x="186254" y="319883"/>
              <a:ext cx="21610282" cy="26687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/>
            <a:p>
              <a:pPr algn="l">
                <a:spcBef>
                  <a:spcPts val="1500"/>
                </a:spcBef>
                <a:defRPr sz="6000"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ggplot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(data = </a:t>
              </a:r>
              <a:r>
                <a:rPr dirty="0">
                  <a:solidFill>
                    <a:schemeClr val="accent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&lt;DATA&gt;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) +</a:t>
              </a:r>
            </a:p>
            <a:p>
              <a:pPr algn="l">
                <a:spcBef>
                  <a:spcPts val="1500"/>
                </a:spcBef>
                <a:defRPr sz="6000"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  </a:t>
              </a:r>
              <a:r>
                <a:rPr dirty="0">
                  <a:solidFill>
                    <a:schemeClr val="accent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&lt;GEOM_FUNCTION&gt;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(mapping = 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aes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</a:t>
              </a:r>
              <a:r>
                <a:rPr dirty="0">
                  <a:solidFill>
                    <a:schemeClr val="accent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&lt;MAPPINGS&gt;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))</a:t>
              </a:r>
            </a:p>
          </p:txBody>
        </p:sp>
      </p:grp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3" name="ggplot2-hex.png" descr="ggplot2-h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35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355" name="Square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56" name="Square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57" name="geom_ functions"/>
          <p:cNvSpPr txBox="1"/>
          <p:nvPr/>
        </p:nvSpPr>
        <p:spPr>
          <a:xfrm>
            <a:off x="4007752" y="676603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geom_ functions</a:t>
            </a:r>
          </a:p>
        </p:txBody>
      </p:sp>
      <p:sp>
        <p:nvSpPr>
          <p:cNvPr id="358" name="Each requires a mapping argument."/>
          <p:cNvSpPr txBox="1"/>
          <p:nvPr/>
        </p:nvSpPr>
        <p:spPr>
          <a:xfrm>
            <a:off x="1884620" y="3279510"/>
            <a:ext cx="9329716" cy="4507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spcBef>
                <a:spcPts val="4100"/>
              </a:spcBef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Each requires a mapping argument.</a:t>
            </a:r>
          </a:p>
        </p:txBody>
      </p:sp>
      <p:grpSp>
        <p:nvGrpSpPr>
          <p:cNvPr id="363" name="Group"/>
          <p:cNvGrpSpPr/>
          <p:nvPr/>
        </p:nvGrpSpPr>
        <p:grpSpPr>
          <a:xfrm>
            <a:off x="5789764" y="3032655"/>
            <a:ext cx="15515970" cy="10303886"/>
            <a:chOff x="0" y="0"/>
            <a:chExt cx="15515968" cy="10303884"/>
          </a:xfrm>
        </p:grpSpPr>
        <p:pic>
          <p:nvPicPr>
            <p:cNvPr id="359" name="ggplot2-cheatsheet.png" descr="ggplot2-cheatsheet.png"/>
            <p:cNvPicPr>
              <a:picLocks noChangeAspect="1"/>
            </p:cNvPicPr>
            <p:nvPr/>
          </p:nvPicPr>
          <p:blipFill>
            <a:blip r:embed="rId4">
              <a:extLst/>
            </a:blip>
            <a:srcRect/>
            <a:stretch>
              <a:fillRect/>
            </a:stretch>
          </p:blipFill>
          <p:spPr>
            <a:xfrm>
              <a:off x="0" y="4486064"/>
              <a:ext cx="3767822" cy="2911499"/>
            </a:xfrm>
            <a:prstGeom prst="rect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pic>
        <p:sp>
          <p:nvSpPr>
            <p:cNvPr id="360" name="Shape"/>
            <p:cNvSpPr/>
            <p:nvPr/>
          </p:nvSpPr>
          <p:spPr>
            <a:xfrm flipH="1">
              <a:off x="973857" y="0"/>
              <a:ext cx="4375385" cy="103030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9598"/>
                  </a:lnTo>
                  <a:lnTo>
                    <a:pt x="21518" y="15279"/>
                  </a:lnTo>
                  <a:lnTo>
                    <a:pt x="104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38947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61" name="Rectangle"/>
            <p:cNvSpPr/>
            <p:nvPr/>
          </p:nvSpPr>
          <p:spPr>
            <a:xfrm>
              <a:off x="1002443" y="4552882"/>
              <a:ext cx="2712949" cy="2777707"/>
            </a:xfrm>
            <a:prstGeom prst="rect">
              <a:avLst/>
            </a:prstGeom>
            <a:solidFill>
              <a:srgbClr val="53585F">
                <a:alpha val="60770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pic>
          <p:nvPicPr>
            <p:cNvPr id="362" name="ggplot2-cheatsheet copy.pdf" descr="ggplot2-cheatsheet copy.pdf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5298829" y="18227"/>
              <a:ext cx="10217140" cy="10285658"/>
            </a:xfrm>
            <a:prstGeom prst="rect">
              <a:avLst/>
            </a:prstGeom>
            <a:ln w="25400" cap="flat">
              <a:solidFill>
                <a:srgbClr val="53585F"/>
              </a:solidFill>
              <a:prstDash val="solid"/>
              <a:miter lim="400000"/>
            </a:ln>
            <a:effectLst/>
          </p:spPr>
        </p:pic>
      </p:grpSp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Your Turn"/>
          <p:cNvSpPr txBox="1">
            <a:spLocks noGrp="1"/>
          </p:cNvSpPr>
          <p:nvPr>
            <p:ph type="title" idx="4294967295"/>
          </p:nvPr>
        </p:nvSpPr>
        <p:spPr>
          <a:xfrm>
            <a:off x="4833937" y="650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</a:t>
            </a:r>
          </a:p>
        </p:txBody>
      </p:sp>
      <p:sp>
        <p:nvSpPr>
          <p:cNvPr id="366" name="Pair up."/>
          <p:cNvSpPr txBox="1">
            <a:spLocks noGrp="1"/>
          </p:cNvSpPr>
          <p:nvPr>
            <p:ph type="body" sz="quarter" idx="4294967295"/>
          </p:nvPr>
        </p:nvSpPr>
        <p:spPr>
          <a:xfrm>
            <a:off x="9913333" y="3438275"/>
            <a:ext cx="4557335" cy="2501546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0" defTabSz="584200">
              <a:spcBef>
                <a:spcPts val="2400"/>
              </a:spcBef>
              <a:buSzTx/>
              <a:buNone/>
              <a:defRPr sz="72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Pair up.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8E506A-9145-41CD-B756-9E7370B3CF71}"/>
              </a:ext>
            </a:extLst>
          </p:cNvPr>
          <p:cNvSpPr txBox="1"/>
          <p:nvPr/>
        </p:nvSpPr>
        <p:spPr>
          <a:xfrm>
            <a:off x="19758419" y="11766997"/>
            <a:ext cx="3505767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dirty="0"/>
              <a:t>30 seconds</a:t>
            </a:r>
            <a:endParaRPr kumimoji="0" lang="en-GB" sz="5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Your Turn 3"/>
          <p:cNvSpPr txBox="1">
            <a:spLocks noGrp="1"/>
          </p:cNvSpPr>
          <p:nvPr>
            <p:ph type="title" idx="4294967295"/>
          </p:nvPr>
        </p:nvSpPr>
        <p:spPr>
          <a:xfrm>
            <a:off x="4833937" y="650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 3</a:t>
            </a:r>
          </a:p>
        </p:txBody>
      </p:sp>
      <p:sp>
        <p:nvSpPr>
          <p:cNvPr id="370" name="With your partner, decide how to replace this scatterplot with one that draws boxplots? Use the cheatsheet. Try your best guess."/>
          <p:cNvSpPr txBox="1">
            <a:spLocks noGrp="1"/>
          </p:cNvSpPr>
          <p:nvPr>
            <p:ph type="body" sz="quarter" idx="4294967295"/>
          </p:nvPr>
        </p:nvSpPr>
        <p:spPr>
          <a:xfrm>
            <a:off x="1445226" y="2554623"/>
            <a:ext cx="21493548" cy="2501547"/>
          </a:xfrm>
          <a:prstGeom prst="rect">
            <a:avLst/>
          </a:prstGeom>
        </p:spPr>
        <p:txBody>
          <a:bodyPr lIns="71437" tIns="71437" rIns="71437" bIns="71437">
            <a:normAutofit/>
          </a:bodyPr>
          <a:lstStyle>
            <a:lvl1pPr marL="0" indent="0" defTabSz="578358">
              <a:spcBef>
                <a:spcPts val="2300"/>
              </a:spcBef>
              <a:buSzTx/>
              <a:buNone/>
              <a:defRPr sz="594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With your partner, decide how to replace this scatterplot with one that draws boxplots? Use the cheatsheet. Try your best guess.</a:t>
            </a:r>
          </a:p>
        </p:txBody>
      </p:sp>
      <p:pic>
        <p:nvPicPr>
          <p:cNvPr id="372" name="mpg-class-hwy.pdf" descr="mpg-class-hwy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09652" y="5060553"/>
            <a:ext cx="8620126" cy="6465094"/>
          </a:xfrm>
          <a:prstGeom prst="rect">
            <a:avLst/>
          </a:prstGeom>
          <a:ln w="12700">
            <a:miter lim="400000"/>
          </a:ln>
        </p:spPr>
      </p:pic>
      <p:pic>
        <p:nvPicPr>
          <p:cNvPr id="373" name="boxplot.png" descr="boxplot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348269" y="5059417"/>
            <a:ext cx="8626079" cy="6467366"/>
          </a:xfrm>
          <a:prstGeom prst="rect">
            <a:avLst/>
          </a:prstGeom>
          <a:ln w="12700">
            <a:miter lim="400000"/>
          </a:ln>
        </p:spPr>
      </p:pic>
      <p:sp>
        <p:nvSpPr>
          <p:cNvPr id="374" name="ggplot(mpg) + geom_point(aes(class, hwy))"/>
          <p:cNvSpPr txBox="1"/>
          <p:nvPr/>
        </p:nvSpPr>
        <p:spPr>
          <a:xfrm>
            <a:off x="1403658" y="11855176"/>
            <a:ext cx="17618079" cy="9407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(mpg) +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geom_point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(class,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hwy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65BF96-5EC7-479A-BD76-4EAB246E38A8}"/>
              </a:ext>
            </a:extLst>
          </p:cNvPr>
          <p:cNvSpPr txBox="1"/>
          <p:nvPr/>
        </p:nvSpPr>
        <p:spPr>
          <a:xfrm>
            <a:off x="19938755" y="11766997"/>
            <a:ext cx="3145092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2 minutes</a:t>
            </a:r>
          </a:p>
        </p:txBody>
      </p:sp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6" name="boxplot.png" descr="boxplo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128404" y="330200"/>
            <a:ext cx="14127192" cy="10591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77" name="ggplot2-hex.png" descr="ggplot2-hex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37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379" name="ggplot(data = mpg) +…"/>
          <p:cNvSpPr txBox="1"/>
          <p:nvPr/>
        </p:nvSpPr>
        <p:spPr>
          <a:xfrm>
            <a:off x="1996927" y="11010425"/>
            <a:ext cx="2039014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(data = mpg) +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geom_boxplot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(mapping =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(x = class, y =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hwy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</p:txBody>
      </p:sp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Your Turn 4"/>
          <p:cNvSpPr txBox="1">
            <a:spLocks noGrp="1"/>
          </p:cNvSpPr>
          <p:nvPr>
            <p:ph type="title" idx="4294967295"/>
          </p:nvPr>
        </p:nvSpPr>
        <p:spPr>
          <a:xfrm>
            <a:off x="4833937" y="650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 4</a:t>
            </a:r>
          </a:p>
        </p:txBody>
      </p:sp>
      <p:sp>
        <p:nvSpPr>
          <p:cNvPr id="382" name="With your partner,  make the histogram of hwy below. Use the cheatsheet. Hint: do not supply a y variable."/>
          <p:cNvSpPr txBox="1">
            <a:spLocks noGrp="1"/>
          </p:cNvSpPr>
          <p:nvPr>
            <p:ph type="body" sz="quarter" idx="4294967295"/>
          </p:nvPr>
        </p:nvSpPr>
        <p:spPr>
          <a:xfrm>
            <a:off x="1445226" y="2554623"/>
            <a:ext cx="21493548" cy="2501547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With your partner,  make the histogram of </a:t>
            </a:r>
            <a:r>
              <a:rPr b="1"/>
              <a:t>hwy</a:t>
            </a:r>
            <a:r>
              <a:t> below. Use the cheatsheet. Hint: do not supply a </a:t>
            </a:r>
            <a:r>
              <a:rPr b="1"/>
              <a:t>y</a:t>
            </a:r>
            <a:r>
              <a:t> variable.</a:t>
            </a:r>
          </a:p>
        </p:txBody>
      </p:sp>
      <p:pic>
        <p:nvPicPr>
          <p:cNvPr id="384" name="Rplot12.pdf" descr="Rplot12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951822" y="5047003"/>
            <a:ext cx="12480356" cy="7918406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16245F5-DB6F-49C7-89C0-D490C867672E}"/>
              </a:ext>
            </a:extLst>
          </p:cNvPr>
          <p:cNvSpPr txBox="1"/>
          <p:nvPr/>
        </p:nvSpPr>
        <p:spPr>
          <a:xfrm>
            <a:off x="19938755" y="11766997"/>
            <a:ext cx="3145091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dirty="0"/>
              <a:t>2</a:t>
            </a: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 minutes</a:t>
            </a:r>
          </a:p>
        </p:txBody>
      </p:sp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6" name="Rplot15.pdf" descr="Rplot15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25900" y="650840"/>
            <a:ext cx="16332200" cy="10362287"/>
          </a:xfrm>
          <a:prstGeom prst="rect">
            <a:avLst/>
          </a:prstGeom>
          <a:ln w="12700">
            <a:miter lim="400000"/>
          </a:ln>
        </p:spPr>
      </p:pic>
      <p:pic>
        <p:nvPicPr>
          <p:cNvPr id="387" name="ggplot2-hex.png" descr="ggplot2-hex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38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389" name="ggplot(data = mpg) +…"/>
          <p:cNvSpPr txBox="1"/>
          <p:nvPr/>
        </p:nvSpPr>
        <p:spPr>
          <a:xfrm>
            <a:off x="1579777" y="11010425"/>
            <a:ext cx="2122444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(data = mpg) +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geom_histogram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(mapping =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(x =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hwy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</p:txBody>
      </p:sp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1" name="ggplot2-hex.png" descr="ggplot2-h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39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393" name="ggplot(data = mpg) +…"/>
          <p:cNvSpPr txBox="1"/>
          <p:nvPr/>
        </p:nvSpPr>
        <p:spPr>
          <a:xfrm>
            <a:off x="1579777" y="11010425"/>
            <a:ext cx="2122444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(data = mpg) +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geom_histogram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(mapping =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(x =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hwy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binwidth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= 2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pic>
        <p:nvPicPr>
          <p:cNvPr id="394" name="Rplot12.pdf" descr="Rplot12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028717" y="652629"/>
            <a:ext cx="16326566" cy="10358709"/>
          </a:xfrm>
          <a:prstGeom prst="rect">
            <a:avLst/>
          </a:prstGeom>
          <a:ln w="12700">
            <a:miter lim="400000"/>
          </a:ln>
        </p:spPr>
      </p:pic>
      <p:sp>
        <p:nvSpPr>
          <p:cNvPr id="395" name="?"/>
          <p:cNvSpPr/>
          <p:nvPr/>
        </p:nvSpPr>
        <p:spPr>
          <a:xfrm>
            <a:off x="2602392" y="4428109"/>
            <a:ext cx="1401413" cy="19449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7686"/>
                </a:moveTo>
                <a:lnTo>
                  <a:pt x="0" y="3914"/>
                </a:lnTo>
                <a:cubicBezTo>
                  <a:pt x="0" y="1753"/>
                  <a:pt x="2432" y="0"/>
                  <a:pt x="5433" y="0"/>
                </a:cubicBezTo>
                <a:lnTo>
                  <a:pt x="16167" y="0"/>
                </a:lnTo>
                <a:cubicBezTo>
                  <a:pt x="19168" y="0"/>
                  <a:pt x="21600" y="1753"/>
                  <a:pt x="21600" y="3914"/>
                </a:cubicBezTo>
                <a:lnTo>
                  <a:pt x="21600" y="17686"/>
                </a:lnTo>
                <a:cubicBezTo>
                  <a:pt x="21600" y="19847"/>
                  <a:pt x="19168" y="21600"/>
                  <a:pt x="16167" y="21600"/>
                </a:cubicBezTo>
                <a:lnTo>
                  <a:pt x="5433" y="21600"/>
                </a:lnTo>
                <a:cubicBezTo>
                  <a:pt x="2432" y="21600"/>
                  <a:pt x="0" y="19847"/>
                  <a:pt x="0" y="17686"/>
                </a:cubicBezTo>
                <a:close/>
              </a:path>
            </a:pathLst>
          </a:custGeom>
          <a:solidFill>
            <a:schemeClr val="accent1">
              <a:alpha val="64384"/>
            </a:schemeClr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defRPr sz="96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?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5" grpId="1" animBg="1" advAuto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pic>
        <p:nvPicPr>
          <p:cNvPr id="117" name="Screen Shot 2017-07-19 at 2.56.48 PM.png" descr="Screen Shot 2017-07-19 at 2.56.48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702843" y="4099701"/>
            <a:ext cx="7095524" cy="9112679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  <a:effectLst>
            <a:outerShdw blurRad="165100" dist="63500" dir="5400000" rotWithShape="0">
              <a:srgbClr val="000000">
                <a:alpha val="50000"/>
              </a:srgbClr>
            </a:outerShdw>
          </a:effectLst>
        </p:spPr>
      </p:pic>
      <p:sp>
        <p:nvSpPr>
          <p:cNvPr id="118" name="Setup"/>
          <p:cNvSpPr txBox="1"/>
          <p:nvPr/>
        </p:nvSpPr>
        <p:spPr>
          <a:xfrm>
            <a:off x="4025134" y="4861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Setup</a:t>
            </a:r>
          </a:p>
        </p:txBody>
      </p:sp>
      <p:sp>
        <p:nvSpPr>
          <p:cNvPr id="119" name="The setup chunk is always run once before anything else"/>
          <p:cNvSpPr txBox="1"/>
          <p:nvPr/>
        </p:nvSpPr>
        <p:spPr>
          <a:xfrm>
            <a:off x="3199300" y="2425100"/>
            <a:ext cx="18020166" cy="18829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The setup chunk is always run once before anything else</a:t>
            </a:r>
          </a:p>
        </p:txBody>
      </p:sp>
      <p:grpSp>
        <p:nvGrpSpPr>
          <p:cNvPr id="125" name="Group"/>
          <p:cNvGrpSpPr/>
          <p:nvPr/>
        </p:nvGrpSpPr>
        <p:grpSpPr>
          <a:xfrm>
            <a:off x="5358241" y="5007088"/>
            <a:ext cx="9761202" cy="1779511"/>
            <a:chOff x="0" y="0"/>
            <a:chExt cx="9761201" cy="1779510"/>
          </a:xfrm>
        </p:grpSpPr>
        <p:grpSp>
          <p:nvGrpSpPr>
            <p:cNvPr id="123" name="Group"/>
            <p:cNvGrpSpPr/>
            <p:nvPr/>
          </p:nvGrpSpPr>
          <p:grpSpPr>
            <a:xfrm>
              <a:off x="0" y="0"/>
              <a:ext cx="9761202" cy="1779511"/>
              <a:chOff x="630790" y="-21535"/>
              <a:chExt cx="9761201" cy="1779510"/>
            </a:xfrm>
          </p:grpSpPr>
          <p:sp>
            <p:nvSpPr>
              <p:cNvPr id="120" name="Shape"/>
              <p:cNvSpPr/>
              <p:nvPr/>
            </p:nvSpPr>
            <p:spPr>
              <a:xfrm>
                <a:off x="630790" y="-21536"/>
                <a:ext cx="2937274" cy="177951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8333"/>
                    </a:moveTo>
                    <a:lnTo>
                      <a:pt x="21600" y="0"/>
                    </a:lnTo>
                    <a:lnTo>
                      <a:pt x="21510" y="21600"/>
                    </a:lnTo>
                    <a:lnTo>
                      <a:pt x="13" y="15165"/>
                    </a:lnTo>
                    <a:lnTo>
                      <a:pt x="0" y="8333"/>
                    </a:lnTo>
                    <a:close/>
                  </a:path>
                </a:pathLst>
              </a:custGeom>
              <a:solidFill>
                <a:srgbClr val="000000">
                  <a:alpha val="33169"/>
                </a:srgbClr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21" name="Rectangle"/>
              <p:cNvSpPr/>
              <p:nvPr/>
            </p:nvSpPr>
            <p:spPr>
              <a:xfrm>
                <a:off x="632849" y="661638"/>
                <a:ext cx="2972295" cy="576926"/>
              </a:xfrm>
              <a:prstGeom prst="rect">
                <a:avLst/>
              </a:prstGeom>
              <a:solidFill>
                <a:srgbClr val="000000">
                  <a:alpha val="13932"/>
                </a:srgbClr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pic>
            <p:nvPicPr>
              <p:cNvPr id="122" name="Screen Shot 2017-07-14 at 3.44.41 PM.png" descr="Screen Shot 2017-07-14 at 3.44.41 PM.png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rcRect r="65915" b="86395"/>
              <a:stretch>
                <a:fillRect/>
              </a:stretch>
            </p:blipFill>
            <p:spPr>
              <a:xfrm>
                <a:off x="3569501" y="4503"/>
                <a:ext cx="6822492" cy="1306442"/>
              </a:xfrm>
              <a:prstGeom prst="rect">
                <a:avLst/>
              </a:prstGeom>
              <a:ln w="50800" cap="flat">
                <a:solidFill>
                  <a:srgbClr val="000000"/>
                </a:solidFill>
                <a:prstDash val="solid"/>
                <a:miter lim="400000"/>
              </a:ln>
              <a:effectLst>
                <a:outerShdw blurRad="165100" dist="63500" dir="5400000" rotWithShape="0">
                  <a:srgbClr val="000000">
                    <a:alpha val="50000"/>
                  </a:srgbClr>
                </a:outerShdw>
              </a:effectLst>
            </p:spPr>
          </p:pic>
        </p:grpSp>
        <p:pic>
          <p:nvPicPr>
            <p:cNvPr id="124" name="Screen Shot 2017-07-19 at 2.56.48 PM.png" descr="Screen Shot 2017-07-19 at 2.56.48 PM.png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9239" t="17718" r="57616" b="75739"/>
            <a:stretch>
              <a:fillRect/>
            </a:stretch>
          </p:blipFill>
          <p:spPr>
            <a:xfrm>
              <a:off x="2931818" y="31740"/>
              <a:ext cx="6823468" cy="1729584"/>
            </a:xfrm>
            <a:prstGeom prst="rect">
              <a:avLst/>
            </a:prstGeom>
            <a:ln w="50800" cap="flat">
              <a:solidFill>
                <a:srgbClr val="000000"/>
              </a:solidFill>
              <a:prstDash val="solid"/>
              <a:miter lim="400000"/>
            </a:ln>
            <a:effectLst>
              <a:outerShdw blurRad="165100" dist="63500" dir="5400000" rotWithShape="0">
                <a:srgbClr val="000000">
                  <a:alpha val="50000"/>
                </a:srgbClr>
              </a:outerShdw>
            </a:effectLst>
          </p:spPr>
        </p:pic>
      </p:grpSp>
      <p:sp>
        <p:nvSpPr>
          <p:cNvPr id="4" name="Speech Bubble: Rectangle 3">
            <a:extLst>
              <a:ext uri="{FF2B5EF4-FFF2-40B4-BE49-F238E27FC236}">
                <a16:creationId xmlns:a16="http://schemas.microsoft.com/office/drawing/2014/main" id="{0181224E-462D-4E11-B385-33011FC2C35F}"/>
              </a:ext>
            </a:extLst>
          </p:cNvPr>
          <p:cNvSpPr/>
          <p:nvPr/>
        </p:nvSpPr>
        <p:spPr>
          <a:xfrm>
            <a:off x="16142677" y="4794210"/>
            <a:ext cx="7596554" cy="1806263"/>
          </a:xfrm>
          <a:prstGeom prst="wedgeRectCallout">
            <a:avLst>
              <a:gd name="adj1" fmla="val -111111"/>
              <a:gd name="adj2" fmla="val -23171"/>
            </a:avLst>
          </a:prstGeom>
          <a:solidFill>
            <a:schemeClr val="tx1">
              <a:lumMod val="65000"/>
              <a:lumOff val="35000"/>
            </a:schemeClr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chunk labels are optional,</a:t>
            </a:r>
          </a:p>
          <a:p>
            <a:r>
              <a:rPr lang="en-GB" sz="5400" dirty="0">
                <a:solidFill>
                  <a:schemeClr val="bg1"/>
                </a:solidFill>
              </a:rPr>
              <a:t>the setup label is special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5" grpId="1" animBg="1" advAuto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Rplot13.pdf" descr="Rplot13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949950" y="5045814"/>
            <a:ext cx="12484100" cy="7920784"/>
          </a:xfrm>
          <a:prstGeom prst="rect">
            <a:avLst/>
          </a:prstGeom>
          <a:ln w="12700">
            <a:miter lim="400000"/>
          </a:ln>
        </p:spPr>
      </p:pic>
      <p:sp>
        <p:nvSpPr>
          <p:cNvPr id="398" name="Your Turn 5"/>
          <p:cNvSpPr txBox="1">
            <a:spLocks noGrp="1"/>
          </p:cNvSpPr>
          <p:nvPr>
            <p:ph type="title" idx="4294967295"/>
          </p:nvPr>
        </p:nvSpPr>
        <p:spPr>
          <a:xfrm>
            <a:off x="4833937" y="650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 5</a:t>
            </a:r>
          </a:p>
        </p:txBody>
      </p:sp>
      <p:sp>
        <p:nvSpPr>
          <p:cNvPr id="399" name="With your partner,  make the density plot of hwy colored by class below. Use the cheatsheet. Try your best guess."/>
          <p:cNvSpPr txBox="1">
            <a:spLocks noGrp="1"/>
          </p:cNvSpPr>
          <p:nvPr>
            <p:ph type="body" sz="quarter" idx="4294967295"/>
          </p:nvPr>
        </p:nvSpPr>
        <p:spPr>
          <a:xfrm>
            <a:off x="1445226" y="2554623"/>
            <a:ext cx="21493548" cy="2501547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With your partner,  make the density plot of </a:t>
            </a:r>
            <a:r>
              <a:rPr b="1"/>
              <a:t>hwy</a:t>
            </a:r>
            <a:r>
              <a:t> colored by </a:t>
            </a:r>
            <a:r>
              <a:rPr b="1"/>
              <a:t>class</a:t>
            </a:r>
            <a:r>
              <a:t> below. Use the cheatsheet. Try your best guess.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6A8989-9A52-4894-9576-E62BADA0B528}"/>
              </a:ext>
            </a:extLst>
          </p:cNvPr>
          <p:cNvSpPr txBox="1"/>
          <p:nvPr/>
        </p:nvSpPr>
        <p:spPr>
          <a:xfrm>
            <a:off x="19938755" y="11766997"/>
            <a:ext cx="3145092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2 minutes</a:t>
            </a:r>
          </a:p>
        </p:txBody>
      </p:sp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2" name="Rplot16.pdf" descr="Rplot16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25900" y="650840"/>
            <a:ext cx="16332200" cy="10362287"/>
          </a:xfrm>
          <a:prstGeom prst="rect">
            <a:avLst/>
          </a:prstGeom>
          <a:ln w="12700">
            <a:miter lim="400000"/>
          </a:ln>
        </p:spPr>
      </p:pic>
      <p:pic>
        <p:nvPicPr>
          <p:cNvPr id="403" name="ggplot2-hex.png" descr="ggplot2-hex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40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405" name="ggplot(data = mpg) +…"/>
          <p:cNvSpPr txBox="1"/>
          <p:nvPr/>
        </p:nvSpPr>
        <p:spPr>
          <a:xfrm>
            <a:off x="1579777" y="11010425"/>
            <a:ext cx="2122444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(data = mpg) +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geom_density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(mapping =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(x =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hwy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</p:txBody>
      </p:sp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7" name="Rplot13.pdf" descr="Rplot13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25900" y="650840"/>
            <a:ext cx="16332200" cy="10362287"/>
          </a:xfrm>
          <a:prstGeom prst="rect">
            <a:avLst/>
          </a:prstGeom>
          <a:ln w="12700">
            <a:miter lim="400000"/>
          </a:ln>
        </p:spPr>
      </p:pic>
      <p:pic>
        <p:nvPicPr>
          <p:cNvPr id="408" name="ggplot2-hex.png" descr="ggplot2-hex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40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410" name="ggplot(data = mpg) +…"/>
          <p:cNvSpPr txBox="1"/>
          <p:nvPr/>
        </p:nvSpPr>
        <p:spPr>
          <a:xfrm>
            <a:off x="1579777" y="11010425"/>
            <a:ext cx="2122444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(data = mpg) +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geom_density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(mapping =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(x =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hwy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color = class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</p:txBody>
      </p:sp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" name="Rplot17.pdf" descr="Rplot17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25900" y="650840"/>
            <a:ext cx="16332200" cy="10362287"/>
          </a:xfrm>
          <a:prstGeom prst="rect">
            <a:avLst/>
          </a:prstGeom>
          <a:ln w="12700">
            <a:miter lim="400000"/>
          </a:ln>
        </p:spPr>
      </p:pic>
      <p:pic>
        <p:nvPicPr>
          <p:cNvPr id="413" name="ggplot2-hex.png" descr="ggplot2-hex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41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415" name="ggplot(data = mpg) +…"/>
          <p:cNvSpPr txBox="1"/>
          <p:nvPr/>
        </p:nvSpPr>
        <p:spPr>
          <a:xfrm>
            <a:off x="1579777" y="11010425"/>
            <a:ext cx="2122444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(data = mpg) +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geom_density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(mapping =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(x =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hwy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group = 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class))</a:t>
            </a:r>
          </a:p>
        </p:txBody>
      </p:sp>
    </p:spTree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7" name="Rplot14.pdf" descr="Rplot14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949950" y="5045814"/>
            <a:ext cx="12484100" cy="7920784"/>
          </a:xfrm>
          <a:prstGeom prst="rect">
            <a:avLst/>
          </a:prstGeom>
          <a:ln w="12700">
            <a:miter lim="400000"/>
          </a:ln>
        </p:spPr>
      </p:pic>
      <p:sp>
        <p:nvSpPr>
          <p:cNvPr id="418" name="Your Turn 6"/>
          <p:cNvSpPr txBox="1">
            <a:spLocks noGrp="1"/>
          </p:cNvSpPr>
          <p:nvPr>
            <p:ph type="title" idx="4294967295"/>
          </p:nvPr>
        </p:nvSpPr>
        <p:spPr>
          <a:xfrm>
            <a:off x="4833937" y="650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 6</a:t>
            </a:r>
          </a:p>
        </p:txBody>
      </p:sp>
      <p:sp>
        <p:nvSpPr>
          <p:cNvPr id="419" name="With your partner, make the bar chart of hwy colored by class below. Use the cheatsheet. Try your best guess."/>
          <p:cNvSpPr txBox="1">
            <a:spLocks noGrp="1"/>
          </p:cNvSpPr>
          <p:nvPr>
            <p:ph type="body" sz="quarter" idx="4294967295"/>
          </p:nvPr>
        </p:nvSpPr>
        <p:spPr>
          <a:xfrm>
            <a:off x="1445226" y="2554623"/>
            <a:ext cx="21493548" cy="2501547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With your partner, make the bar chart of </a:t>
            </a:r>
            <a:r>
              <a:rPr b="1"/>
              <a:t>hwy</a:t>
            </a:r>
            <a:r>
              <a:t> colored by </a:t>
            </a:r>
            <a:r>
              <a:rPr b="1"/>
              <a:t>class</a:t>
            </a:r>
            <a:r>
              <a:t> below. Use the cheatsheet. Try your best guess.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F9E043-DB56-4583-AF64-8190A9B3A42C}"/>
              </a:ext>
            </a:extLst>
          </p:cNvPr>
          <p:cNvSpPr txBox="1"/>
          <p:nvPr/>
        </p:nvSpPr>
        <p:spPr>
          <a:xfrm>
            <a:off x="19938755" y="11766997"/>
            <a:ext cx="3145092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2 minutes</a:t>
            </a:r>
          </a:p>
        </p:txBody>
      </p:sp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2" name="Rplot19.pdf" descr="Rplot19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25900" y="650840"/>
            <a:ext cx="16332200" cy="10362287"/>
          </a:xfrm>
          <a:prstGeom prst="rect">
            <a:avLst/>
          </a:prstGeom>
          <a:ln w="12700">
            <a:miter lim="400000"/>
          </a:ln>
        </p:spPr>
      </p:pic>
      <p:pic>
        <p:nvPicPr>
          <p:cNvPr id="423" name="ggplot2-hex.png" descr="ggplot2-hex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42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425" name="ggplot(data = mpg) +…"/>
          <p:cNvSpPr txBox="1"/>
          <p:nvPr/>
        </p:nvSpPr>
        <p:spPr>
          <a:xfrm>
            <a:off x="1579777" y="11010425"/>
            <a:ext cx="2122444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(data = mpg) +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geom_bar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(mapping =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(x = class,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color = 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class))</a:t>
            </a:r>
          </a:p>
        </p:txBody>
      </p:sp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7" name="Rplot14.pdf" descr="Rplot14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25900" y="650840"/>
            <a:ext cx="16332200" cy="10362287"/>
          </a:xfrm>
          <a:prstGeom prst="rect">
            <a:avLst/>
          </a:prstGeom>
          <a:ln w="12700">
            <a:miter lim="400000"/>
          </a:ln>
        </p:spPr>
      </p:pic>
      <p:pic>
        <p:nvPicPr>
          <p:cNvPr id="428" name="ggplot2-hex.png" descr="ggplot2-hex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42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430" name="ggplot(data = mpg) +…"/>
          <p:cNvSpPr txBox="1"/>
          <p:nvPr/>
        </p:nvSpPr>
        <p:spPr>
          <a:xfrm>
            <a:off x="1579777" y="11010425"/>
            <a:ext cx="2122444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(data = mpg) +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geom_bar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(mapping =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(x = class,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fill = 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class))</a:t>
            </a:r>
          </a:p>
        </p:txBody>
      </p:sp>
    </p:spTree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Your Turn 7"/>
          <p:cNvSpPr txBox="1">
            <a:spLocks noGrp="1"/>
          </p:cNvSpPr>
          <p:nvPr>
            <p:ph type="title" idx="4294967295"/>
          </p:nvPr>
        </p:nvSpPr>
        <p:spPr>
          <a:xfrm>
            <a:off x="4833937" y="753632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 7</a:t>
            </a:r>
          </a:p>
        </p:txBody>
      </p:sp>
      <p:sp>
        <p:nvSpPr>
          <p:cNvPr id="433" name="With your partner,  predict what this code will do.…"/>
          <p:cNvSpPr txBox="1">
            <a:spLocks noGrp="1"/>
          </p:cNvSpPr>
          <p:nvPr>
            <p:ph type="body" sz="quarter" idx="4294967295"/>
          </p:nvPr>
        </p:nvSpPr>
        <p:spPr>
          <a:xfrm>
            <a:off x="4008073" y="3718027"/>
            <a:ext cx="16985813" cy="2539797"/>
          </a:xfrm>
          <a:prstGeom prst="rect">
            <a:avLst/>
          </a:prstGeom>
        </p:spPr>
        <p:txBody>
          <a:bodyPr lIns="71437" tIns="71437" rIns="71437" bIns="71437">
            <a:normAutofit/>
          </a:bodyPr>
          <a:lstStyle/>
          <a:p>
            <a:pPr marL="0" indent="0" defTabSz="584200">
              <a:spcBef>
                <a:spcPts val="2400"/>
              </a:spcBef>
              <a:buSzTx/>
              <a:buNone/>
              <a:defRPr sz="64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With your partner,  predict what this code will do. 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4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Then run it.</a:t>
            </a:r>
          </a:p>
        </p:txBody>
      </p:sp>
      <p:sp>
        <p:nvSpPr>
          <p:cNvPr id="435" name="ggplot(mpg) +…"/>
          <p:cNvSpPr txBox="1"/>
          <p:nvPr/>
        </p:nvSpPr>
        <p:spPr>
          <a:xfrm>
            <a:off x="4626240" y="6674445"/>
            <a:ext cx="15749480" cy="33135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>
              <a:defRPr sz="64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ggplot(mpg) + </a:t>
            </a:r>
          </a:p>
          <a:p>
            <a:pPr algn="l">
              <a:defRPr sz="64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geom_point(aes(displ, hwy)) +</a:t>
            </a:r>
          </a:p>
          <a:p>
            <a:pPr algn="l">
              <a:defRPr sz="64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geom_smooth(aes(displ, hwy))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6D0BBE-B96F-4C62-985D-E0FE8A4752AE}"/>
              </a:ext>
            </a:extLst>
          </p:cNvPr>
          <p:cNvSpPr txBox="1"/>
          <p:nvPr/>
        </p:nvSpPr>
        <p:spPr>
          <a:xfrm>
            <a:off x="19938755" y="11766997"/>
            <a:ext cx="3145092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3 minutes</a:t>
            </a:r>
          </a:p>
        </p:txBody>
      </p:sp>
    </p:spTree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7" name="Rplot02.png" descr="Rplot0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25212" y="330200"/>
            <a:ext cx="19133576" cy="10591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38" name="ggplot2-hex.png" descr="ggplot2-hex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43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440" name="ggplot(data = mpg) +…"/>
          <p:cNvSpPr txBox="1"/>
          <p:nvPr/>
        </p:nvSpPr>
        <p:spPr>
          <a:xfrm>
            <a:off x="3332003" y="10613287"/>
            <a:ext cx="17719993" cy="279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537463">
              <a:spcBef>
                <a:spcPts val="1300"/>
              </a:spcBef>
              <a:defRPr sz="46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(data = mpg) +</a:t>
            </a:r>
          </a:p>
          <a:p>
            <a:pPr algn="l" defTabSz="537463">
              <a:spcBef>
                <a:spcPts val="1300"/>
              </a:spcBef>
              <a:defRPr sz="4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geom_point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(mapping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(x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displ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y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hwy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)) + </a:t>
            </a:r>
          </a:p>
          <a:p>
            <a:pPr algn="l" defTabSz="537463">
              <a:spcBef>
                <a:spcPts val="1300"/>
              </a:spcBef>
              <a:defRPr sz="46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geom_smooth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(mapping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(x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displ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y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hwy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</p:txBody>
      </p:sp>
      <p:sp>
        <p:nvSpPr>
          <p:cNvPr id="441" name="Each new geom adds a new layer"/>
          <p:cNvSpPr/>
          <p:nvPr/>
        </p:nvSpPr>
        <p:spPr>
          <a:xfrm>
            <a:off x="10115067" y="1058170"/>
            <a:ext cx="5416746" cy="21016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4521"/>
                </a:moveTo>
                <a:lnTo>
                  <a:pt x="0" y="7079"/>
                </a:lnTo>
                <a:cubicBezTo>
                  <a:pt x="0" y="3170"/>
                  <a:pt x="1230" y="0"/>
                  <a:pt x="2747" y="0"/>
                </a:cubicBezTo>
                <a:lnTo>
                  <a:pt x="18853" y="0"/>
                </a:lnTo>
                <a:cubicBezTo>
                  <a:pt x="20370" y="0"/>
                  <a:pt x="21600" y="3170"/>
                  <a:pt x="21600" y="7079"/>
                </a:cubicBezTo>
                <a:lnTo>
                  <a:pt x="21600" y="14521"/>
                </a:lnTo>
                <a:cubicBezTo>
                  <a:pt x="21600" y="18430"/>
                  <a:pt x="20370" y="21600"/>
                  <a:pt x="18853" y="21600"/>
                </a:cubicBezTo>
                <a:lnTo>
                  <a:pt x="2747" y="21600"/>
                </a:lnTo>
                <a:cubicBezTo>
                  <a:pt x="1230" y="21600"/>
                  <a:pt x="0" y="18430"/>
                  <a:pt x="0" y="14521"/>
                </a:cubicBezTo>
                <a:close/>
              </a:path>
            </a:pathLst>
          </a:custGeom>
          <a:solidFill>
            <a:schemeClr val="accent1">
              <a:alpha val="64384"/>
            </a:schemeClr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defRPr sz="47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Each new geom adds a new layer</a:t>
            </a:r>
          </a:p>
        </p:txBody>
      </p:sp>
    </p:spTree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3" name="Rplot02.png" descr="Rplot0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25212" y="330200"/>
            <a:ext cx="19133576" cy="10591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44" name="ggplot2-hex.png" descr="ggplot2-hex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44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446" name="ggplot(data = mpg) +…"/>
          <p:cNvSpPr txBox="1"/>
          <p:nvPr/>
        </p:nvSpPr>
        <p:spPr>
          <a:xfrm>
            <a:off x="3332003" y="10613287"/>
            <a:ext cx="17719993" cy="279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537463">
              <a:spcBef>
                <a:spcPts val="1300"/>
              </a:spcBef>
              <a:defRPr sz="4600">
                <a:solidFill>
                  <a:srgbClr val="A6AAA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(data = mpg) +</a:t>
            </a:r>
          </a:p>
          <a:p>
            <a:pPr algn="l" defTabSz="537463">
              <a:spcBef>
                <a:spcPts val="1300"/>
              </a:spcBef>
              <a:defRPr sz="4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geom_point</a:t>
            </a: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mapping = 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(x = 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displ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y = 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hwy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+ </a:t>
            </a:r>
          </a:p>
          <a:p>
            <a:pPr algn="l" defTabSz="537463">
              <a:spcBef>
                <a:spcPts val="1300"/>
              </a:spcBef>
              <a:defRPr sz="46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geom_smooth</a:t>
            </a: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mapping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(x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displ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y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hwy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447" name="Each new geom adds a new layer"/>
          <p:cNvSpPr/>
          <p:nvPr/>
        </p:nvSpPr>
        <p:spPr>
          <a:xfrm>
            <a:off x="10115067" y="1058170"/>
            <a:ext cx="5416746" cy="21016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4521"/>
                </a:moveTo>
                <a:lnTo>
                  <a:pt x="0" y="7079"/>
                </a:lnTo>
                <a:cubicBezTo>
                  <a:pt x="0" y="3170"/>
                  <a:pt x="1230" y="0"/>
                  <a:pt x="2747" y="0"/>
                </a:cubicBezTo>
                <a:lnTo>
                  <a:pt x="18853" y="0"/>
                </a:lnTo>
                <a:cubicBezTo>
                  <a:pt x="20370" y="0"/>
                  <a:pt x="21600" y="3170"/>
                  <a:pt x="21600" y="7079"/>
                </a:cubicBezTo>
                <a:lnTo>
                  <a:pt x="21600" y="14521"/>
                </a:lnTo>
                <a:cubicBezTo>
                  <a:pt x="21600" y="18430"/>
                  <a:pt x="20370" y="21600"/>
                  <a:pt x="18853" y="21600"/>
                </a:cubicBezTo>
                <a:lnTo>
                  <a:pt x="2747" y="21600"/>
                </a:lnTo>
                <a:cubicBezTo>
                  <a:pt x="1230" y="21600"/>
                  <a:pt x="0" y="18430"/>
                  <a:pt x="0" y="14521"/>
                </a:cubicBezTo>
                <a:close/>
              </a:path>
            </a:pathLst>
          </a:custGeom>
          <a:solidFill>
            <a:schemeClr val="accent1">
              <a:alpha val="64384"/>
            </a:schemeClr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defRPr sz="47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Each new geom adds a new layer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gplot2-hex.png" descr="ggplot2-h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12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30" name="Square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31" name="Square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32" name="Fuel economy data for 38 models of car."/>
          <p:cNvSpPr txBox="1"/>
          <p:nvPr/>
        </p:nvSpPr>
        <p:spPr>
          <a:xfrm>
            <a:off x="4987026" y="3614010"/>
            <a:ext cx="14409947" cy="47779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spcBef>
                <a:spcPts val="4100"/>
              </a:spcBef>
              <a:defRPr sz="67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dirty="0"/>
              <a:t>Fuel economy data for 38 models of car.</a:t>
            </a:r>
          </a:p>
        </p:txBody>
      </p:sp>
      <p:sp>
        <p:nvSpPr>
          <p:cNvPr id="133" name="mpg"/>
          <p:cNvSpPr txBox="1"/>
          <p:nvPr/>
        </p:nvSpPr>
        <p:spPr>
          <a:xfrm>
            <a:off x="4007752" y="676603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mpg</a:t>
            </a:r>
          </a:p>
        </p:txBody>
      </p:sp>
      <p:sp>
        <p:nvSpPr>
          <p:cNvPr id="134" name="Rectangle"/>
          <p:cNvSpPr/>
          <p:nvPr/>
        </p:nvSpPr>
        <p:spPr>
          <a:xfrm>
            <a:off x="5029176" y="5851095"/>
            <a:ext cx="14197175" cy="1499996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35" name="mpg"/>
          <p:cNvSpPr txBox="1"/>
          <p:nvPr/>
        </p:nvSpPr>
        <p:spPr>
          <a:xfrm>
            <a:off x="5393895" y="6165388"/>
            <a:ext cx="13276433" cy="15126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mpg</a:t>
            </a:r>
          </a:p>
        </p:txBody>
      </p:sp>
    </p:spTree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lobal vs. local"/>
          <p:cNvSpPr txBox="1"/>
          <p:nvPr/>
        </p:nvSpPr>
        <p:spPr>
          <a:xfrm>
            <a:off x="2729252" y="5206999"/>
            <a:ext cx="18925494" cy="330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0000">
                <a:solidFill>
                  <a:srgbClr val="F0F0F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global vs. local</a:t>
            </a:r>
          </a:p>
        </p:txBody>
      </p:sp>
    </p:spTree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1" name="Rplot02.png" descr="Rplot0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25212" y="330200"/>
            <a:ext cx="19133576" cy="10591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52" name="ggplot2-hex.png" descr="ggplot2-hex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45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454" name="ggplot(data = mpg, mapping = aes(x = displ, y = hwy)) +…"/>
          <p:cNvSpPr txBox="1"/>
          <p:nvPr/>
        </p:nvSpPr>
        <p:spPr>
          <a:xfrm>
            <a:off x="2455369" y="10613287"/>
            <a:ext cx="19473261" cy="279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537463">
              <a:spcBef>
                <a:spcPts val="1300"/>
              </a:spcBef>
              <a:defRPr sz="4600">
                <a:solidFill>
                  <a:srgbClr val="A6AAA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(data = mpg, 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mapping = 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(x = 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displ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y = 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hwy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+</a:t>
            </a:r>
          </a:p>
          <a:p>
            <a:pPr algn="l" defTabSz="537463">
              <a:spcBef>
                <a:spcPts val="1300"/>
              </a:spcBef>
              <a:defRPr sz="4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geom_point</a:t>
            </a: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+ </a:t>
            </a:r>
          </a:p>
          <a:p>
            <a:pPr algn="l" defTabSz="537463">
              <a:spcBef>
                <a:spcPts val="1300"/>
              </a:spcBef>
              <a:defRPr sz="46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geom_smooth</a:t>
            </a: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E451B45B-F173-4FFA-A3AB-7ED7DFD94F68}"/>
              </a:ext>
            </a:extLst>
          </p:cNvPr>
          <p:cNvSpPr/>
          <p:nvPr/>
        </p:nvSpPr>
        <p:spPr>
          <a:xfrm>
            <a:off x="17308265" y="2664267"/>
            <a:ext cx="6682154" cy="3837220"/>
          </a:xfrm>
          <a:prstGeom prst="wedgeRoundRectCallout">
            <a:avLst>
              <a:gd name="adj1" fmla="val -8934"/>
              <a:gd name="adj2" fmla="val 158855"/>
              <a:gd name="adj3" fmla="val 16667"/>
            </a:avLst>
          </a:prstGeom>
          <a:solidFill>
            <a:srgbClr val="5695CF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Mappings (and data) that appear in </a:t>
            </a:r>
            <a:r>
              <a:rPr lang="en-GB" sz="5400" dirty="0" err="1">
                <a:solidFill>
                  <a:schemeClr val="bg1"/>
                </a:solidFill>
              </a:rPr>
              <a:t>ggplot</a:t>
            </a:r>
            <a:r>
              <a:rPr lang="en-GB" sz="5400" dirty="0">
                <a:solidFill>
                  <a:schemeClr val="bg1"/>
                </a:solidFill>
              </a:rPr>
              <a:t>() will apply globally to every layer</a:t>
            </a:r>
          </a:p>
        </p:txBody>
      </p:sp>
    </p:spTree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7" name="Rplot01.png" descr="Rplot0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25212" y="330200"/>
            <a:ext cx="19133576" cy="10591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58" name="ggplot2-hex.png" descr="ggplot2-hex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45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460" name="ggplot(data = mpg, mapping = aes(x = displ, y = hwy)) +…"/>
          <p:cNvSpPr txBox="1"/>
          <p:nvPr/>
        </p:nvSpPr>
        <p:spPr>
          <a:xfrm>
            <a:off x="2536329" y="10681086"/>
            <a:ext cx="19473261" cy="279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537463">
              <a:spcBef>
                <a:spcPts val="1300"/>
              </a:spcBef>
              <a:defRPr sz="4600">
                <a:solidFill>
                  <a:srgbClr val="A6AAA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(data = mpg, 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mapping = 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(x = 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displ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y = 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hwy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+</a:t>
            </a:r>
          </a:p>
          <a:p>
            <a:pPr algn="l" defTabSz="537463">
              <a:spcBef>
                <a:spcPts val="1300"/>
              </a:spcBef>
              <a:defRPr sz="4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geom_point</a:t>
            </a: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solidFill>
                  <a:srgbClr val="9BBC7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mapping = </a:t>
            </a:r>
            <a:r>
              <a:rPr dirty="0" err="1">
                <a:solidFill>
                  <a:srgbClr val="9BBC7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solidFill>
                  <a:srgbClr val="9BBC7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(color = </a:t>
            </a:r>
            <a:r>
              <a:rPr dirty="0" err="1">
                <a:solidFill>
                  <a:srgbClr val="9BBC7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drv</a:t>
            </a:r>
            <a:r>
              <a:rPr dirty="0">
                <a:solidFill>
                  <a:srgbClr val="9BBC7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+ </a:t>
            </a:r>
          </a:p>
          <a:p>
            <a:pPr algn="l" defTabSz="537463">
              <a:spcBef>
                <a:spcPts val="1300"/>
              </a:spcBef>
              <a:defRPr sz="46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geom_smooth</a:t>
            </a: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E92BFCE0-8ADF-4539-8BC5-08AB7603E058}"/>
              </a:ext>
            </a:extLst>
          </p:cNvPr>
          <p:cNvSpPr/>
          <p:nvPr/>
        </p:nvSpPr>
        <p:spPr>
          <a:xfrm>
            <a:off x="13965801" y="484106"/>
            <a:ext cx="7877908" cy="5676021"/>
          </a:xfrm>
          <a:prstGeom prst="wedgeRoundRectCallout">
            <a:avLst>
              <a:gd name="adj1" fmla="val -29413"/>
              <a:gd name="adj2" fmla="val 145151"/>
              <a:gd name="adj3" fmla="val 16667"/>
            </a:avLst>
          </a:prstGeom>
          <a:solidFill>
            <a:srgbClr val="A0C283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Mappings (and data) that appear in a </a:t>
            </a:r>
            <a:r>
              <a:rPr lang="en-GB" sz="5400" dirty="0" err="1">
                <a:solidFill>
                  <a:schemeClr val="bg1"/>
                </a:solidFill>
              </a:rPr>
              <a:t>geom</a:t>
            </a:r>
            <a:r>
              <a:rPr lang="en-GB" sz="5400" dirty="0">
                <a:solidFill>
                  <a:schemeClr val="bg1"/>
                </a:solidFill>
              </a:rPr>
              <a:t>_ function will add to or override the global mappings for that layer only</a:t>
            </a:r>
            <a:endParaRPr kumimoji="0" lang="en-GB" sz="56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sym typeface="Gill Sans"/>
            </a:endParaRPr>
          </a:p>
        </p:txBody>
      </p:sp>
    </p:spTree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3" name="Rplot.png" descr="Rplo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25212" y="330200"/>
            <a:ext cx="19133576" cy="10591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64" name="ggplot2-hex.png" descr="ggplot2-hex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46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466" name="ggplot(data = mpg, mapping = aes(x = displ, y = hwy)) +…"/>
          <p:cNvSpPr txBox="1"/>
          <p:nvPr/>
        </p:nvSpPr>
        <p:spPr>
          <a:xfrm>
            <a:off x="2455369" y="10613287"/>
            <a:ext cx="19473261" cy="279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537463">
              <a:spcBef>
                <a:spcPts val="1300"/>
              </a:spcBef>
              <a:defRPr sz="4600">
                <a:solidFill>
                  <a:srgbClr val="A6AAA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(data = mpg, 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mapping = 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(x = 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displ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y = 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hwy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+</a:t>
            </a:r>
          </a:p>
          <a:p>
            <a:pPr algn="l" defTabSz="537463">
              <a:spcBef>
                <a:spcPts val="1300"/>
              </a:spcBef>
              <a:defRPr sz="4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geom_point</a:t>
            </a: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solidFill>
                  <a:srgbClr val="9BBC7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mapping = </a:t>
            </a:r>
            <a:r>
              <a:rPr dirty="0" err="1">
                <a:solidFill>
                  <a:srgbClr val="9BBC7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solidFill>
                  <a:srgbClr val="9BBC7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(color = </a:t>
            </a:r>
            <a:r>
              <a:rPr dirty="0" err="1">
                <a:solidFill>
                  <a:srgbClr val="9BBC7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drv</a:t>
            </a:r>
            <a:r>
              <a:rPr dirty="0">
                <a:solidFill>
                  <a:srgbClr val="9BBC7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+ </a:t>
            </a:r>
          </a:p>
          <a:p>
            <a:pPr algn="l" defTabSz="537463">
              <a:spcBef>
                <a:spcPts val="1300"/>
              </a:spcBef>
              <a:defRPr sz="46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geom_smooth</a:t>
            </a: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 = filter(mpg, </a:t>
            </a:r>
            <a:r>
              <a:rPr dirty="0" err="1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drv</a:t>
            </a:r>
            <a:r>
              <a:rPr dirty="0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== "f")</a:t>
            </a: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B7E2D6C5-70BC-4317-881A-CAC166FD1D7B}"/>
              </a:ext>
            </a:extLst>
          </p:cNvPr>
          <p:cNvSpPr/>
          <p:nvPr/>
        </p:nvSpPr>
        <p:spPr>
          <a:xfrm>
            <a:off x="14331462" y="7097530"/>
            <a:ext cx="8119401" cy="1998418"/>
          </a:xfrm>
          <a:prstGeom prst="wedgeRoundRectCallout">
            <a:avLst>
              <a:gd name="adj1" fmla="val -42378"/>
              <a:gd name="adj2" fmla="val 215684"/>
              <a:gd name="adj3" fmla="val 16667"/>
            </a:avLst>
          </a:prstGeom>
          <a:solidFill>
            <a:srgbClr val="EC5C57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data can also be set locally or globally</a:t>
            </a:r>
          </a:p>
        </p:txBody>
      </p:sp>
    </p:spTree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78AAD6"/>
            </a:gs>
            <a:gs pos="51575">
              <a:srgbClr val="78AAD6"/>
            </a:gs>
            <a:gs pos="100000">
              <a:srgbClr val="5C92C0"/>
            </a:gs>
            <a:gs pos="100000">
              <a:srgbClr val="407AAA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Saving…"/>
          <p:cNvSpPr txBox="1">
            <a:spLocks noGrp="1"/>
          </p:cNvSpPr>
          <p:nvPr>
            <p:ph type="title"/>
          </p:nvPr>
        </p:nvSpPr>
        <p:spPr>
          <a:xfrm>
            <a:off x="831199" y="2868977"/>
            <a:ext cx="22721602" cy="7978046"/>
          </a:xfrm>
          <a:prstGeom prst="rect">
            <a:avLst/>
          </a:prstGeom>
        </p:spPr>
        <p:txBody>
          <a:bodyPr/>
          <a:lstStyle/>
          <a:p>
            <a:pPr>
              <a:defRPr sz="20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r>
              <a:t>Saving</a:t>
            </a:r>
          </a:p>
          <a:p>
            <a:pPr>
              <a:defRPr sz="20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r>
              <a:t>graphs</a:t>
            </a:r>
          </a:p>
        </p:txBody>
      </p:sp>
      <p:pic>
        <p:nvPicPr>
          <p:cNvPr id="470" name="image2.png" descr="image2.png"/>
          <p:cNvPicPr>
            <a:picLocks noChangeAspect="1"/>
          </p:cNvPicPr>
          <p:nvPr/>
        </p:nvPicPr>
        <p:blipFill>
          <a:blip r:embed="rId2">
            <a:alphaModFix amt="5000"/>
            <a:extLst/>
          </a:blip>
          <a:stretch>
            <a:fillRect/>
          </a:stretch>
        </p:blipFill>
        <p:spPr>
          <a:xfrm>
            <a:off x="17445533" y="7107732"/>
            <a:ext cx="7624268" cy="76242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2" name="Screen Shot 2017-06-27 at 4.08.30 PM.png" descr="Screen Shot 2017-06-27 at 4.08.30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15339" y="3583820"/>
            <a:ext cx="15753322" cy="10289147"/>
          </a:xfrm>
          <a:prstGeom prst="rect">
            <a:avLst/>
          </a:prstGeom>
          <a:ln w="12700">
            <a:miter lim="400000"/>
          </a:ln>
        </p:spPr>
      </p:pic>
      <p:pic>
        <p:nvPicPr>
          <p:cNvPr id="473" name="ggplot2-hex.png" descr="ggplot2-hex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47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475" name="Manually saving plots"/>
          <p:cNvSpPr txBox="1"/>
          <p:nvPr/>
        </p:nvSpPr>
        <p:spPr>
          <a:xfrm>
            <a:off x="4007752" y="244071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Manually saving plots</a:t>
            </a:r>
          </a:p>
        </p:txBody>
      </p:sp>
      <p:sp>
        <p:nvSpPr>
          <p:cNvPr id="476" name="Save plots manually with the export menu"/>
          <p:cNvSpPr txBox="1"/>
          <p:nvPr/>
        </p:nvSpPr>
        <p:spPr>
          <a:xfrm>
            <a:off x="4315339" y="2659837"/>
            <a:ext cx="16069285" cy="12293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spcBef>
                <a:spcPts val="4100"/>
              </a:spcBef>
              <a:defRPr sz="67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dirty="0"/>
              <a:t>Save plots manually with the export menu</a:t>
            </a:r>
          </a:p>
        </p:txBody>
      </p:sp>
      <p:sp>
        <p:nvSpPr>
          <p:cNvPr id="477" name="Line"/>
          <p:cNvSpPr/>
          <p:nvPr/>
        </p:nvSpPr>
        <p:spPr>
          <a:xfrm>
            <a:off x="14513715" y="3326975"/>
            <a:ext cx="6720943" cy="47030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995" h="21430" extrusionOk="0">
                <a:moveTo>
                  <a:pt x="17606" y="25"/>
                </a:moveTo>
                <a:cubicBezTo>
                  <a:pt x="18865" y="-170"/>
                  <a:pt x="20077" y="807"/>
                  <a:pt x="20636" y="2464"/>
                </a:cubicBezTo>
                <a:cubicBezTo>
                  <a:pt x="21600" y="5317"/>
                  <a:pt x="20501" y="8456"/>
                  <a:pt x="18793" y="10475"/>
                </a:cubicBezTo>
                <a:cubicBezTo>
                  <a:pt x="15585" y="14267"/>
                  <a:pt x="11184" y="14146"/>
                  <a:pt x="7265" y="15759"/>
                </a:cubicBezTo>
                <a:cubicBezTo>
                  <a:pt x="4592" y="16859"/>
                  <a:pt x="2113" y="18793"/>
                  <a:pt x="0" y="21430"/>
                </a:cubicBezTo>
              </a:path>
            </a:pathLst>
          </a:cu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etwd()"/>
          <p:cNvSpPr txBox="1"/>
          <p:nvPr/>
        </p:nvSpPr>
        <p:spPr>
          <a:xfrm>
            <a:off x="6614277" y="5621263"/>
            <a:ext cx="8718549" cy="1079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normAutofit/>
          </a:bodyPr>
          <a:lstStyle>
            <a:lvl1pPr algn="l"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getwd()</a:t>
            </a:r>
          </a:p>
        </p:txBody>
      </p:sp>
      <p:sp>
        <p:nvSpPr>
          <p:cNvPr id="480" name="Your Turn 8"/>
          <p:cNvSpPr txBox="1">
            <a:spLocks noGrp="1"/>
          </p:cNvSpPr>
          <p:nvPr>
            <p:ph type="title" idx="4294967295"/>
          </p:nvPr>
        </p:nvSpPr>
        <p:spPr>
          <a:xfrm>
            <a:off x="4833937" y="41344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 8</a:t>
            </a:r>
          </a:p>
        </p:txBody>
      </p:sp>
      <p:sp>
        <p:nvSpPr>
          <p:cNvPr id="481" name="What does this command return?"/>
          <p:cNvSpPr txBox="1">
            <a:spLocks noGrp="1"/>
          </p:cNvSpPr>
          <p:nvPr>
            <p:ph type="body" sz="quarter" idx="4294967295"/>
          </p:nvPr>
        </p:nvSpPr>
        <p:spPr>
          <a:xfrm>
            <a:off x="6614277" y="2964759"/>
            <a:ext cx="11155446" cy="2736922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0" defTabSz="584200">
              <a:spcBef>
                <a:spcPts val="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What does this command return?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4EF8B35-4CF6-4097-ACE3-3384EA71DD1C}"/>
              </a:ext>
            </a:extLst>
          </p:cNvPr>
          <p:cNvSpPr txBox="1"/>
          <p:nvPr/>
        </p:nvSpPr>
        <p:spPr>
          <a:xfrm>
            <a:off x="19758419" y="11766997"/>
            <a:ext cx="3505767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30 seconds</a:t>
            </a:r>
          </a:p>
        </p:txBody>
      </p:sp>
    </p:spTree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4" name="ggplot2-hex.png" descr="ggplot2-h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48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486" name="Working directory"/>
          <p:cNvSpPr txBox="1"/>
          <p:nvPr/>
        </p:nvSpPr>
        <p:spPr>
          <a:xfrm>
            <a:off x="4007752" y="676603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Working directory</a:t>
            </a:r>
          </a:p>
        </p:txBody>
      </p:sp>
      <p:sp>
        <p:nvSpPr>
          <p:cNvPr id="487" name="R associates itself with a folder (i.e. directory) on your computer.…"/>
          <p:cNvSpPr txBox="1"/>
          <p:nvPr/>
        </p:nvSpPr>
        <p:spPr>
          <a:xfrm>
            <a:off x="1837134" y="3289465"/>
            <a:ext cx="21080802" cy="71370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4100"/>
              </a:spcBef>
              <a:defRPr sz="67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R associates itself with a folder (i.e. directory) on your computer. </a:t>
            </a:r>
          </a:p>
          <a:p>
            <a:pPr marL="584200" indent="-584200" algn="l">
              <a:spcBef>
                <a:spcPts val="4100"/>
              </a:spcBef>
              <a:buSzPct val="100000"/>
              <a:buChar char="•"/>
              <a:defRPr sz="67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This folder is known as your "</a:t>
            </a:r>
            <a:r>
              <a:rPr>
                <a:solidFill>
                  <a:schemeClr val="accent1"/>
                </a:solidFill>
              </a:rPr>
              <a:t>working directory</a:t>
            </a:r>
            <a:r>
              <a:t>"</a:t>
            </a:r>
          </a:p>
          <a:p>
            <a:pPr marL="584200" indent="-584200" algn="l">
              <a:spcBef>
                <a:spcPts val="4100"/>
              </a:spcBef>
              <a:buSzPct val="100000"/>
              <a:buChar char="•"/>
              <a:defRPr sz="67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When you save files, R will save them here</a:t>
            </a:r>
          </a:p>
          <a:p>
            <a:pPr marL="584200" indent="-584200" algn="l">
              <a:spcBef>
                <a:spcPts val="4100"/>
              </a:spcBef>
              <a:buSzPct val="100000"/>
              <a:buChar char="•"/>
              <a:defRPr sz="67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When you load files, R will look for them here</a:t>
            </a:r>
          </a:p>
        </p:txBody>
      </p:sp>
    </p:spTree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9" name="Screen Shot 2017-06-27 at 4.10.27 PM.png" descr="Screen Shot 2017-06-27 at 4.10.27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16981" y="3268112"/>
            <a:ext cx="15750037" cy="10287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90" name="ggplot2-hex.png" descr="ggplot2-hex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49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492" name="The files pane of the IDE displays the contents of your working directory"/>
          <p:cNvSpPr txBox="1"/>
          <p:nvPr/>
        </p:nvSpPr>
        <p:spPr>
          <a:xfrm>
            <a:off x="1837134" y="1225226"/>
            <a:ext cx="21080802" cy="24310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spcBef>
                <a:spcPts val="4100"/>
              </a:spcBef>
              <a:defRPr sz="67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The files pane of the IDE displays the contents of your working directory</a:t>
            </a:r>
          </a:p>
        </p:txBody>
      </p:sp>
      <p:sp>
        <p:nvSpPr>
          <p:cNvPr id="493" name="Line"/>
          <p:cNvSpPr/>
          <p:nvPr/>
        </p:nvSpPr>
        <p:spPr>
          <a:xfrm>
            <a:off x="2922970" y="3747784"/>
            <a:ext cx="9206325" cy="38048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94" h="21583" extrusionOk="0">
                <a:moveTo>
                  <a:pt x="17" y="0"/>
                </a:moveTo>
                <a:cubicBezTo>
                  <a:pt x="-106" y="4412"/>
                  <a:pt x="450" y="8779"/>
                  <a:pt x="1578" y="12250"/>
                </a:cubicBezTo>
                <a:cubicBezTo>
                  <a:pt x="4279" y="20566"/>
                  <a:pt x="9014" y="21550"/>
                  <a:pt x="13447" y="21581"/>
                </a:cubicBezTo>
                <a:cubicBezTo>
                  <a:pt x="16130" y="21600"/>
                  <a:pt x="18813" y="21485"/>
                  <a:pt x="21494" y="21233"/>
                </a:cubicBezTo>
              </a:path>
            </a:pathLst>
          </a:cu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5" name="Screen Shot 2017-06-27 at 4.10.27 PM.png" descr="Screen Shot 2017-06-27 at 4.10.27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88062" y="6713546"/>
            <a:ext cx="8477799" cy="5537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96" name="ggplot2-hex.png" descr="ggplot2-hex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497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498" name="Changing the Working directory"/>
          <p:cNvSpPr txBox="1"/>
          <p:nvPr/>
        </p:nvSpPr>
        <p:spPr>
          <a:xfrm>
            <a:off x="4007752" y="676603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defTabSz="566674">
              <a:defRPr sz="97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Changing the Working directory</a:t>
            </a:r>
          </a:p>
        </p:txBody>
      </p:sp>
      <p:sp>
        <p:nvSpPr>
          <p:cNvPr id="499" name="Navigate in the files pane to a new directory. Click…"/>
          <p:cNvSpPr txBox="1"/>
          <p:nvPr/>
        </p:nvSpPr>
        <p:spPr>
          <a:xfrm>
            <a:off x="1837134" y="3289465"/>
            <a:ext cx="21080802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lnSpc>
                <a:spcPct val="50000"/>
              </a:lnSpc>
              <a:spcBef>
                <a:spcPts val="4100"/>
              </a:spcBef>
              <a:defRPr sz="67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Navigate in the files pane to a new directory. Click </a:t>
            </a:r>
          </a:p>
          <a:p>
            <a:pPr algn="l">
              <a:lnSpc>
                <a:spcPct val="50000"/>
              </a:lnSpc>
              <a:spcBef>
                <a:spcPts val="4100"/>
              </a:spcBef>
              <a:defRPr sz="67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>
                <a:solidFill>
                  <a:schemeClr val="accent1"/>
                </a:solidFill>
              </a:rPr>
              <a:t>More &gt; Set As Working Directory</a:t>
            </a:r>
          </a:p>
        </p:txBody>
      </p:sp>
      <p:sp>
        <p:nvSpPr>
          <p:cNvPr id="500" name="Shape"/>
          <p:cNvSpPr/>
          <p:nvPr/>
        </p:nvSpPr>
        <p:spPr>
          <a:xfrm flipH="1">
            <a:off x="6166224" y="5890599"/>
            <a:ext cx="6234909" cy="718309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40" y="0"/>
                </a:moveTo>
                <a:lnTo>
                  <a:pt x="21600" y="9186"/>
                </a:lnTo>
                <a:lnTo>
                  <a:pt x="21599" y="17516"/>
                </a:lnTo>
                <a:lnTo>
                  <a:pt x="1637" y="21600"/>
                </a:lnTo>
                <a:lnTo>
                  <a:pt x="0" y="14710"/>
                </a:lnTo>
                <a:lnTo>
                  <a:pt x="1740" y="0"/>
                </a:lnTo>
                <a:close/>
              </a:path>
            </a:pathLst>
          </a:custGeom>
          <a:solidFill>
            <a:srgbClr val="000000">
              <a:alpha val="25000"/>
            </a:srgbClr>
          </a:solidFill>
          <a:ln w="12700"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01" name="Rectangle"/>
          <p:cNvSpPr/>
          <p:nvPr/>
        </p:nvSpPr>
        <p:spPr>
          <a:xfrm flipH="1">
            <a:off x="6157083" y="8919495"/>
            <a:ext cx="3929292" cy="2802278"/>
          </a:xfrm>
          <a:prstGeom prst="rect">
            <a:avLst/>
          </a:prstGeom>
          <a:solidFill>
            <a:srgbClr val="000000">
              <a:alpha val="25000"/>
            </a:srgbClr>
          </a:solidFill>
          <a:ln w="254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pic>
        <p:nvPicPr>
          <p:cNvPr id="502" name="Screen Shot 2013-07-02 at 3.02.52 PM.png" descr="Screen Shot 2013-07-02 at 3.02.52 PM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1887028" y="5902326"/>
            <a:ext cx="10038228" cy="718182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Quiz</a:t>
            </a:r>
          </a:p>
        </p:txBody>
      </p:sp>
      <p:sp>
        <p:nvSpPr>
          <p:cNvPr id="138" name="Confer with your group.…"/>
          <p:cNvSpPr txBox="1">
            <a:spLocks noGrp="1"/>
          </p:cNvSpPr>
          <p:nvPr>
            <p:ph type="body" idx="4294967295"/>
          </p:nvPr>
        </p:nvSpPr>
        <p:spPr>
          <a:xfrm>
            <a:off x="1445226" y="3240423"/>
            <a:ext cx="21493548" cy="8196436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7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Confer with your group. 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7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What relationship do you expect to see between engine size (displ) and mileage (hwy)?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7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endParaRPr/>
          </a:p>
          <a:p>
            <a:pPr marL="0" indent="0" defTabSz="584200">
              <a:spcBef>
                <a:spcPts val="2400"/>
              </a:spcBef>
              <a:buSzTx/>
              <a:buNone/>
              <a:defRPr sz="67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No peeking ahead!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ACB3AB-EB32-4D9A-83C5-C1FE225E080B}"/>
              </a:ext>
            </a:extLst>
          </p:cNvPr>
          <p:cNvSpPr txBox="1"/>
          <p:nvPr/>
        </p:nvSpPr>
        <p:spPr>
          <a:xfrm>
            <a:off x="20083826" y="11766997"/>
            <a:ext cx="2854948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1 minute</a:t>
            </a:r>
          </a:p>
        </p:txBody>
      </p:sp>
    </p:spTree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4" name="ggplot2-hex.png" descr="ggplot2-h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50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506" name="Saving plots"/>
          <p:cNvSpPr txBox="1"/>
          <p:nvPr/>
        </p:nvSpPr>
        <p:spPr>
          <a:xfrm>
            <a:off x="4007752" y="676603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Saving plots</a:t>
            </a:r>
          </a:p>
        </p:txBody>
      </p:sp>
      <p:sp>
        <p:nvSpPr>
          <p:cNvPr id="507" name="ggsave() saves the last plot.…"/>
          <p:cNvSpPr txBox="1"/>
          <p:nvPr/>
        </p:nvSpPr>
        <p:spPr>
          <a:xfrm>
            <a:off x="3410423" y="3942037"/>
            <a:ext cx="17513682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defRPr sz="67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1">
                <a:solidFill>
                  <a:srgbClr val="78AAD6"/>
                </a:solidFill>
              </a:rPr>
              <a:t>ggsave()</a:t>
            </a:r>
            <a:r>
              <a:t> saves the last plot.</a:t>
            </a:r>
          </a:p>
          <a:p>
            <a:pPr algn="l">
              <a:defRPr sz="67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Uses size on screen:</a:t>
            </a:r>
          </a:p>
        </p:txBody>
      </p:sp>
      <p:grpSp>
        <p:nvGrpSpPr>
          <p:cNvPr id="510" name="Group"/>
          <p:cNvGrpSpPr/>
          <p:nvPr/>
        </p:nvGrpSpPr>
        <p:grpSpPr>
          <a:xfrm>
            <a:off x="3410423" y="11599546"/>
            <a:ext cx="17513682" cy="2519061"/>
            <a:chOff x="0" y="0"/>
            <a:chExt cx="17513681" cy="2519060"/>
          </a:xfrm>
        </p:grpSpPr>
        <p:sp>
          <p:nvSpPr>
            <p:cNvPr id="508" name="Rectangle"/>
            <p:cNvSpPr/>
            <p:nvPr/>
          </p:nvSpPr>
          <p:spPr>
            <a:xfrm>
              <a:off x="0" y="0"/>
              <a:ext cx="17513682" cy="1501700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09" name="ggsave(&quot;my-plot.pdf&quot;, width = 6, height = 6)"/>
            <p:cNvSpPr txBox="1"/>
            <p:nvPr/>
          </p:nvSpPr>
          <p:spPr>
            <a:xfrm>
              <a:off x="235129" y="238518"/>
              <a:ext cx="17038297" cy="22805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>
              <a:lvl1pPr algn="l">
                <a:spcBef>
                  <a:spcPts val="1500"/>
                </a:spcBef>
                <a:defRPr sz="5000">
                  <a:latin typeface="Monaco"/>
                  <a:ea typeface="Monaco"/>
                  <a:cs typeface="Monaco"/>
                  <a:sym typeface="Monaco"/>
                </a:defRPr>
              </a:lvl1pPr>
            </a:lstStyle>
            <a:p>
              <a:pPr>
                <a:defRPr>
                  <a:solidFill>
                    <a:schemeClr val="accent1"/>
                  </a:solidFill>
                </a:defRPr>
              </a:pPr>
              <a:r>
                <a:rPr dirty="0" err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ggsave</a:t>
              </a:r>
              <a:r>
                <a:rPr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("my-plot.pdf", width = 6, height = 6)</a:t>
              </a:r>
            </a:p>
          </p:txBody>
        </p:sp>
      </p:grpSp>
      <p:grpSp>
        <p:nvGrpSpPr>
          <p:cNvPr id="513" name="Group"/>
          <p:cNvGrpSpPr/>
          <p:nvPr/>
        </p:nvGrpSpPr>
        <p:grpSpPr>
          <a:xfrm>
            <a:off x="3410423" y="6392900"/>
            <a:ext cx="17513682" cy="2809697"/>
            <a:chOff x="0" y="0"/>
            <a:chExt cx="17513681" cy="2809696"/>
          </a:xfrm>
        </p:grpSpPr>
        <p:sp>
          <p:nvSpPr>
            <p:cNvPr id="511" name="Rectangle"/>
            <p:cNvSpPr/>
            <p:nvPr/>
          </p:nvSpPr>
          <p:spPr>
            <a:xfrm>
              <a:off x="0" y="0"/>
              <a:ext cx="17513682" cy="2809697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12" name="ggsave(&quot;my-plot.pdf&quot;)…"/>
            <p:cNvSpPr txBox="1"/>
            <p:nvPr/>
          </p:nvSpPr>
          <p:spPr>
            <a:xfrm>
              <a:off x="235129" y="238518"/>
              <a:ext cx="17038297" cy="22805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/>
            <a:p>
              <a:pPr algn="l">
                <a:spcBef>
                  <a:spcPts val="1500"/>
                </a:spcBef>
                <a:defRPr sz="5000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ggsave</a:t>
              </a:r>
              <a:r>
                <a:rPr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("my-plot.pdf")</a:t>
              </a:r>
            </a:p>
            <a:p>
              <a:pPr algn="l">
                <a:spcBef>
                  <a:spcPts val="1500"/>
                </a:spcBef>
                <a:defRPr sz="5000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ggsave</a:t>
              </a:r>
              <a:r>
                <a:rPr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("my-plot.png")</a:t>
              </a:r>
            </a:p>
          </p:txBody>
        </p:sp>
      </p:grpSp>
      <p:sp>
        <p:nvSpPr>
          <p:cNvPr id="514" name="Specify size in inches"/>
          <p:cNvSpPr txBox="1"/>
          <p:nvPr/>
        </p:nvSpPr>
        <p:spPr>
          <a:xfrm>
            <a:off x="3410423" y="10192546"/>
            <a:ext cx="17513682" cy="16150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defRPr sz="67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dirty="0"/>
              <a:t>Specify size in inches</a:t>
            </a:r>
          </a:p>
        </p:txBody>
      </p:sp>
    </p:spTree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6" name="Rplot07.png" descr="Rplot0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81569" y="5029816"/>
            <a:ext cx="12820862" cy="7416801"/>
          </a:xfrm>
          <a:prstGeom prst="rect">
            <a:avLst/>
          </a:prstGeom>
          <a:ln w="12700">
            <a:miter lim="400000"/>
          </a:ln>
        </p:spPr>
      </p:pic>
      <p:sp>
        <p:nvSpPr>
          <p:cNvPr id="517" name="Your Turn 9"/>
          <p:cNvSpPr txBox="1">
            <a:spLocks noGrp="1"/>
          </p:cNvSpPr>
          <p:nvPr>
            <p:ph type="title" idx="4294967295"/>
          </p:nvPr>
        </p:nvSpPr>
        <p:spPr>
          <a:xfrm>
            <a:off x="4833937" y="41344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 9</a:t>
            </a:r>
          </a:p>
        </p:txBody>
      </p:sp>
      <p:sp>
        <p:nvSpPr>
          <p:cNvPr id="518" name="Save your last plot and then locate it in your files pane. (You may have to refresh the files list)."/>
          <p:cNvSpPr txBox="1">
            <a:spLocks noGrp="1"/>
          </p:cNvSpPr>
          <p:nvPr>
            <p:ph type="body" sz="quarter" idx="4294967295"/>
          </p:nvPr>
        </p:nvSpPr>
        <p:spPr>
          <a:xfrm>
            <a:off x="3395348" y="2630109"/>
            <a:ext cx="17593305" cy="2250720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0" defTabSz="584200">
              <a:spcBef>
                <a:spcPts val="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Save your last plot and then locate it in your files pane. (You may have to refresh the files list).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448FA4-7731-414A-A19F-3127C5E7D9F2}"/>
              </a:ext>
            </a:extLst>
          </p:cNvPr>
          <p:cNvSpPr txBox="1"/>
          <p:nvPr/>
        </p:nvSpPr>
        <p:spPr>
          <a:xfrm>
            <a:off x="20083827" y="11766997"/>
            <a:ext cx="2854948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dirty="0"/>
              <a:t>1</a:t>
            </a: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 minute</a:t>
            </a:r>
          </a:p>
        </p:txBody>
      </p:sp>
    </p:spTree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1" name="Rplot30.png" descr="Rplot3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43627" y="4622800"/>
            <a:ext cx="11696746" cy="7416800"/>
          </a:xfrm>
          <a:prstGeom prst="rect">
            <a:avLst/>
          </a:prstGeom>
          <a:ln w="12700">
            <a:miter lim="400000"/>
          </a:ln>
        </p:spPr>
      </p:pic>
      <p:sp>
        <p:nvSpPr>
          <p:cNvPr id="522" name="Your turn"/>
          <p:cNvSpPr txBox="1">
            <a:spLocks noGrp="1"/>
          </p:cNvSpPr>
          <p:nvPr>
            <p:ph type="title" idx="4294967295"/>
          </p:nvPr>
        </p:nvSpPr>
        <p:spPr>
          <a:xfrm>
            <a:off x="4833937" y="41344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</a:t>
            </a:r>
          </a:p>
        </p:txBody>
      </p:sp>
      <p:sp>
        <p:nvSpPr>
          <p:cNvPr id="523" name="Save your last plot and then locate it in your files pane."/>
          <p:cNvSpPr txBox="1">
            <a:spLocks noGrp="1"/>
          </p:cNvSpPr>
          <p:nvPr>
            <p:ph type="body" sz="quarter" idx="4294967295"/>
          </p:nvPr>
        </p:nvSpPr>
        <p:spPr>
          <a:xfrm>
            <a:off x="3395348" y="2630109"/>
            <a:ext cx="17593305" cy="1372512"/>
          </a:xfrm>
          <a:prstGeom prst="rect">
            <a:avLst/>
          </a:prstGeom>
        </p:spPr>
        <p:txBody>
          <a:bodyPr lIns="71437" tIns="71437" rIns="71437" bIns="71437">
            <a:normAutofit/>
          </a:bodyPr>
          <a:lstStyle>
            <a:lvl1pPr marL="0" indent="0" defTabSz="584200">
              <a:spcBef>
                <a:spcPts val="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Save your last plot and then locate it in your files pane.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443EBC-F71E-4401-9E69-0AE80C077C81}"/>
              </a:ext>
            </a:extLst>
          </p:cNvPr>
          <p:cNvSpPr txBox="1"/>
          <p:nvPr/>
        </p:nvSpPr>
        <p:spPr>
          <a:xfrm>
            <a:off x="20083827" y="11766997"/>
            <a:ext cx="2854948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1 minute</a:t>
            </a:r>
          </a:p>
        </p:txBody>
      </p:sp>
    </p:spTree>
  </p:cSld>
  <p:clrMapOvr>
    <a:masterClrMapping/>
  </p:clrMapOvr>
  <p:transition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78AAD6"/>
            </a:gs>
            <a:gs pos="51575">
              <a:srgbClr val="78AAD6"/>
            </a:gs>
            <a:gs pos="100000">
              <a:srgbClr val="5C92C0"/>
            </a:gs>
            <a:gs pos="100000">
              <a:srgbClr val="407AAA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rammar…"/>
          <p:cNvSpPr txBox="1">
            <a:spLocks noGrp="1"/>
          </p:cNvSpPr>
          <p:nvPr>
            <p:ph type="title"/>
          </p:nvPr>
        </p:nvSpPr>
        <p:spPr>
          <a:xfrm>
            <a:off x="831199" y="2868977"/>
            <a:ext cx="22721602" cy="7978046"/>
          </a:xfrm>
          <a:prstGeom prst="rect">
            <a:avLst/>
          </a:prstGeom>
        </p:spPr>
        <p:txBody>
          <a:bodyPr/>
          <a:lstStyle/>
          <a:p>
            <a:pPr>
              <a:defRPr sz="20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r>
              <a:t>Grammar</a:t>
            </a:r>
          </a:p>
          <a:p>
            <a:pPr>
              <a:defRPr sz="20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r>
              <a:t>of Graphics</a:t>
            </a:r>
          </a:p>
        </p:txBody>
      </p:sp>
      <p:pic>
        <p:nvPicPr>
          <p:cNvPr id="527" name="image2.png" descr="image2.png"/>
          <p:cNvPicPr>
            <a:picLocks noChangeAspect="1"/>
          </p:cNvPicPr>
          <p:nvPr/>
        </p:nvPicPr>
        <p:blipFill>
          <a:blip r:embed="rId2">
            <a:alphaModFix amt="5000"/>
            <a:extLst/>
          </a:blip>
          <a:stretch>
            <a:fillRect/>
          </a:stretch>
        </p:blipFill>
        <p:spPr>
          <a:xfrm>
            <a:off x="17445533" y="7107732"/>
            <a:ext cx="7624268" cy="76242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9" name="ggplot2-hex.png" descr="ggplot2-h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53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aphicFrame>
        <p:nvGraphicFramePr>
          <p:cNvPr id="531" name="Table"/>
          <p:cNvGraphicFramePr/>
          <p:nvPr/>
        </p:nvGraphicFramePr>
        <p:xfrm>
          <a:off x="5883264" y="3199356"/>
          <a:ext cx="3738740" cy="8663781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9346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46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46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346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35781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FFFFFF"/>
                          </a:solidFill>
                          <a:sym typeface="Helvetica"/>
                        </a:rPr>
                        <a:t>mpg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FFFFFF"/>
                          </a:solidFill>
                          <a:sym typeface="Helvetica"/>
                        </a:rPr>
                        <a:t>cyl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FFFFFF"/>
                          </a:solidFill>
                          <a:sym typeface="Helvetica"/>
                        </a:rPr>
                        <a:t>disp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FFFFFF"/>
                          </a:solidFill>
                          <a:sym typeface="Helvetica"/>
                        </a:rPr>
                        <a:t>hp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21.0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160.0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21.0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160.0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22.8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108.0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21.4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258.0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18.7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360.0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18.1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225.0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14.3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360.0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24.4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146.7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22.8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140.8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19.2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167.6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17.8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167.6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16.4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275.8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17.3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275.8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15.2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275.8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10.4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472.0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10.4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460.0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14.7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440.0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32.4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78.7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30.4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75.7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33.9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71.1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</a:tbl>
          </a:graphicData>
        </a:graphic>
      </p:graphicFrame>
      <p:grpSp>
        <p:nvGrpSpPr>
          <p:cNvPr id="552" name="Group"/>
          <p:cNvGrpSpPr/>
          <p:nvPr/>
        </p:nvGrpSpPr>
        <p:grpSpPr>
          <a:xfrm>
            <a:off x="9937815" y="3844795"/>
            <a:ext cx="203201" cy="7344500"/>
            <a:chOff x="0" y="0"/>
            <a:chExt cx="203200" cy="7344498"/>
          </a:xfrm>
        </p:grpSpPr>
        <p:sp>
          <p:nvSpPr>
            <p:cNvPr id="532" name="Circle"/>
            <p:cNvSpPr/>
            <p:nvPr/>
          </p:nvSpPr>
          <p:spPr>
            <a:xfrm>
              <a:off x="0" y="751715"/>
              <a:ext cx="203201" cy="20320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33" name="Circle"/>
            <p:cNvSpPr/>
            <p:nvPr/>
          </p:nvSpPr>
          <p:spPr>
            <a:xfrm>
              <a:off x="0" y="1127573"/>
              <a:ext cx="203201" cy="20320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34" name="Circle"/>
            <p:cNvSpPr/>
            <p:nvPr/>
          </p:nvSpPr>
          <p:spPr>
            <a:xfrm>
              <a:off x="0" y="1503431"/>
              <a:ext cx="203201" cy="20320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35" name="Circle"/>
            <p:cNvSpPr/>
            <p:nvPr/>
          </p:nvSpPr>
          <p:spPr>
            <a:xfrm>
              <a:off x="0" y="1879289"/>
              <a:ext cx="203201" cy="20320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36" name="Circle"/>
            <p:cNvSpPr/>
            <p:nvPr/>
          </p:nvSpPr>
          <p:spPr>
            <a:xfrm>
              <a:off x="0" y="2255147"/>
              <a:ext cx="203201" cy="20320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37" name="Circle"/>
            <p:cNvSpPr/>
            <p:nvPr/>
          </p:nvSpPr>
          <p:spPr>
            <a:xfrm>
              <a:off x="0" y="2631004"/>
              <a:ext cx="203201" cy="20320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38" name="Circle"/>
            <p:cNvSpPr/>
            <p:nvPr/>
          </p:nvSpPr>
          <p:spPr>
            <a:xfrm>
              <a:off x="0" y="3006862"/>
              <a:ext cx="203201" cy="20320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39" name="Circle"/>
            <p:cNvSpPr/>
            <p:nvPr/>
          </p:nvSpPr>
          <p:spPr>
            <a:xfrm>
              <a:off x="0" y="3382720"/>
              <a:ext cx="203201" cy="20320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40" name="Circle"/>
            <p:cNvSpPr/>
            <p:nvPr/>
          </p:nvSpPr>
          <p:spPr>
            <a:xfrm>
              <a:off x="0" y="3758578"/>
              <a:ext cx="203201" cy="20320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41" name="Circle"/>
            <p:cNvSpPr/>
            <p:nvPr/>
          </p:nvSpPr>
          <p:spPr>
            <a:xfrm>
              <a:off x="0" y="4134436"/>
              <a:ext cx="203200" cy="20320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42" name="Circle"/>
            <p:cNvSpPr/>
            <p:nvPr/>
          </p:nvSpPr>
          <p:spPr>
            <a:xfrm>
              <a:off x="0" y="375857"/>
              <a:ext cx="203201" cy="20320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43" name="Circle"/>
            <p:cNvSpPr/>
            <p:nvPr/>
          </p:nvSpPr>
          <p:spPr>
            <a:xfrm>
              <a:off x="0" y="0"/>
              <a:ext cx="203201" cy="203200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44" name="Circle"/>
            <p:cNvSpPr/>
            <p:nvPr/>
          </p:nvSpPr>
          <p:spPr>
            <a:xfrm>
              <a:off x="0" y="4510294"/>
              <a:ext cx="203201" cy="20320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45" name="Circle"/>
            <p:cNvSpPr/>
            <p:nvPr/>
          </p:nvSpPr>
          <p:spPr>
            <a:xfrm>
              <a:off x="0" y="4886151"/>
              <a:ext cx="203201" cy="20320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46" name="Circle"/>
            <p:cNvSpPr/>
            <p:nvPr/>
          </p:nvSpPr>
          <p:spPr>
            <a:xfrm>
              <a:off x="0" y="5262009"/>
              <a:ext cx="203201" cy="20320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47" name="Circle"/>
            <p:cNvSpPr/>
            <p:nvPr/>
          </p:nvSpPr>
          <p:spPr>
            <a:xfrm>
              <a:off x="0" y="5637867"/>
              <a:ext cx="203201" cy="20320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48" name="Circle"/>
            <p:cNvSpPr/>
            <p:nvPr/>
          </p:nvSpPr>
          <p:spPr>
            <a:xfrm>
              <a:off x="0" y="6013725"/>
              <a:ext cx="203201" cy="20320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49" name="Circle"/>
            <p:cNvSpPr/>
            <p:nvPr/>
          </p:nvSpPr>
          <p:spPr>
            <a:xfrm>
              <a:off x="0" y="6389583"/>
              <a:ext cx="203201" cy="20320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50" name="Circle"/>
            <p:cNvSpPr/>
            <p:nvPr/>
          </p:nvSpPr>
          <p:spPr>
            <a:xfrm>
              <a:off x="0" y="6765441"/>
              <a:ext cx="203201" cy="20320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51" name="Circle"/>
            <p:cNvSpPr/>
            <p:nvPr/>
          </p:nvSpPr>
          <p:spPr>
            <a:xfrm>
              <a:off x="0" y="7141298"/>
              <a:ext cx="203201" cy="20320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grpSp>
        <p:nvGrpSpPr>
          <p:cNvPr id="573" name="Group"/>
          <p:cNvGrpSpPr/>
          <p:nvPr/>
        </p:nvGrpSpPr>
        <p:grpSpPr>
          <a:xfrm>
            <a:off x="5886718" y="3756808"/>
            <a:ext cx="4036559" cy="7493001"/>
            <a:chOff x="0" y="0"/>
            <a:chExt cx="4036557" cy="7493000"/>
          </a:xfrm>
        </p:grpSpPr>
        <p:sp>
          <p:nvSpPr>
            <p:cNvPr id="553" name="Arrow"/>
            <p:cNvSpPr/>
            <p:nvPr/>
          </p:nvSpPr>
          <p:spPr>
            <a:xfrm>
              <a:off x="0" y="1128963"/>
              <a:ext cx="4036558" cy="342901"/>
            </a:xfrm>
            <a:prstGeom prst="rightArrow">
              <a:avLst>
                <a:gd name="adj1" fmla="val 65733"/>
                <a:gd name="adj2" fmla="val 54543"/>
              </a:avLst>
            </a:prstGeom>
            <a:solidFill>
              <a:srgbClr val="000000">
                <a:alpha val="7023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54" name="Arrow"/>
            <p:cNvSpPr/>
            <p:nvPr/>
          </p:nvSpPr>
          <p:spPr>
            <a:xfrm>
              <a:off x="0" y="752642"/>
              <a:ext cx="4036558" cy="342901"/>
            </a:xfrm>
            <a:prstGeom prst="rightArrow">
              <a:avLst>
                <a:gd name="adj1" fmla="val 65733"/>
                <a:gd name="adj2" fmla="val 54543"/>
              </a:avLst>
            </a:prstGeom>
            <a:solidFill>
              <a:srgbClr val="000000">
                <a:alpha val="7023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55" name="Arrow"/>
            <p:cNvSpPr/>
            <p:nvPr/>
          </p:nvSpPr>
          <p:spPr>
            <a:xfrm>
              <a:off x="0" y="376321"/>
              <a:ext cx="4036558" cy="342901"/>
            </a:xfrm>
            <a:prstGeom prst="rightArrow">
              <a:avLst>
                <a:gd name="adj1" fmla="val 65733"/>
                <a:gd name="adj2" fmla="val 54543"/>
              </a:avLst>
            </a:prstGeom>
            <a:solidFill>
              <a:srgbClr val="000000">
                <a:alpha val="7023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56" name="Arrow"/>
            <p:cNvSpPr/>
            <p:nvPr/>
          </p:nvSpPr>
          <p:spPr>
            <a:xfrm>
              <a:off x="0" y="0"/>
              <a:ext cx="4036558" cy="342900"/>
            </a:xfrm>
            <a:prstGeom prst="rightArrow">
              <a:avLst>
                <a:gd name="adj1" fmla="val 65733"/>
                <a:gd name="adj2" fmla="val 54543"/>
              </a:avLst>
            </a:prstGeom>
            <a:solidFill>
              <a:srgbClr val="000000">
                <a:alpha val="7023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57" name="Arrow"/>
            <p:cNvSpPr/>
            <p:nvPr/>
          </p:nvSpPr>
          <p:spPr>
            <a:xfrm>
              <a:off x="0" y="1505284"/>
              <a:ext cx="4036558" cy="342901"/>
            </a:xfrm>
            <a:prstGeom prst="rightArrow">
              <a:avLst>
                <a:gd name="adj1" fmla="val 65733"/>
                <a:gd name="adj2" fmla="val 54543"/>
              </a:avLst>
            </a:prstGeom>
            <a:solidFill>
              <a:srgbClr val="000000">
                <a:alpha val="7023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58" name="Arrow"/>
            <p:cNvSpPr/>
            <p:nvPr/>
          </p:nvSpPr>
          <p:spPr>
            <a:xfrm>
              <a:off x="0" y="1881605"/>
              <a:ext cx="4036558" cy="342901"/>
            </a:xfrm>
            <a:prstGeom prst="rightArrow">
              <a:avLst>
                <a:gd name="adj1" fmla="val 65733"/>
                <a:gd name="adj2" fmla="val 54543"/>
              </a:avLst>
            </a:prstGeom>
            <a:solidFill>
              <a:srgbClr val="000000">
                <a:alpha val="7023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59" name="Arrow"/>
            <p:cNvSpPr/>
            <p:nvPr/>
          </p:nvSpPr>
          <p:spPr>
            <a:xfrm>
              <a:off x="0" y="2257926"/>
              <a:ext cx="4036558" cy="342901"/>
            </a:xfrm>
            <a:prstGeom prst="rightArrow">
              <a:avLst>
                <a:gd name="adj1" fmla="val 65733"/>
                <a:gd name="adj2" fmla="val 54543"/>
              </a:avLst>
            </a:prstGeom>
            <a:solidFill>
              <a:srgbClr val="000000">
                <a:alpha val="7023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60" name="Arrow"/>
            <p:cNvSpPr/>
            <p:nvPr/>
          </p:nvSpPr>
          <p:spPr>
            <a:xfrm>
              <a:off x="0" y="2634247"/>
              <a:ext cx="4036558" cy="342901"/>
            </a:xfrm>
            <a:prstGeom prst="rightArrow">
              <a:avLst>
                <a:gd name="adj1" fmla="val 65733"/>
                <a:gd name="adj2" fmla="val 54543"/>
              </a:avLst>
            </a:prstGeom>
            <a:solidFill>
              <a:srgbClr val="000000">
                <a:alpha val="7023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61" name="Arrow"/>
            <p:cNvSpPr/>
            <p:nvPr/>
          </p:nvSpPr>
          <p:spPr>
            <a:xfrm>
              <a:off x="0" y="3010568"/>
              <a:ext cx="4036558" cy="342901"/>
            </a:xfrm>
            <a:prstGeom prst="rightArrow">
              <a:avLst>
                <a:gd name="adj1" fmla="val 65733"/>
                <a:gd name="adj2" fmla="val 54543"/>
              </a:avLst>
            </a:prstGeom>
            <a:solidFill>
              <a:srgbClr val="000000">
                <a:alpha val="7023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62" name="Arrow"/>
            <p:cNvSpPr/>
            <p:nvPr/>
          </p:nvSpPr>
          <p:spPr>
            <a:xfrm>
              <a:off x="0" y="3386889"/>
              <a:ext cx="4036558" cy="342901"/>
            </a:xfrm>
            <a:prstGeom prst="rightArrow">
              <a:avLst>
                <a:gd name="adj1" fmla="val 65733"/>
                <a:gd name="adj2" fmla="val 54543"/>
              </a:avLst>
            </a:prstGeom>
            <a:solidFill>
              <a:srgbClr val="000000">
                <a:alpha val="7023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63" name="Arrow"/>
            <p:cNvSpPr/>
            <p:nvPr/>
          </p:nvSpPr>
          <p:spPr>
            <a:xfrm>
              <a:off x="0" y="3763210"/>
              <a:ext cx="4036558" cy="342901"/>
            </a:xfrm>
            <a:prstGeom prst="rightArrow">
              <a:avLst>
                <a:gd name="adj1" fmla="val 65733"/>
                <a:gd name="adj2" fmla="val 54543"/>
              </a:avLst>
            </a:prstGeom>
            <a:solidFill>
              <a:srgbClr val="000000">
                <a:alpha val="7023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64" name="Arrow"/>
            <p:cNvSpPr/>
            <p:nvPr/>
          </p:nvSpPr>
          <p:spPr>
            <a:xfrm>
              <a:off x="0" y="4139531"/>
              <a:ext cx="4036558" cy="342901"/>
            </a:xfrm>
            <a:prstGeom prst="rightArrow">
              <a:avLst>
                <a:gd name="adj1" fmla="val 65733"/>
                <a:gd name="adj2" fmla="val 54543"/>
              </a:avLst>
            </a:prstGeom>
            <a:solidFill>
              <a:srgbClr val="000000">
                <a:alpha val="7023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65" name="Arrow"/>
            <p:cNvSpPr/>
            <p:nvPr/>
          </p:nvSpPr>
          <p:spPr>
            <a:xfrm>
              <a:off x="0" y="4515852"/>
              <a:ext cx="4036558" cy="342901"/>
            </a:xfrm>
            <a:prstGeom prst="rightArrow">
              <a:avLst>
                <a:gd name="adj1" fmla="val 65733"/>
                <a:gd name="adj2" fmla="val 54543"/>
              </a:avLst>
            </a:prstGeom>
            <a:solidFill>
              <a:srgbClr val="000000">
                <a:alpha val="7023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66" name="Arrow"/>
            <p:cNvSpPr/>
            <p:nvPr/>
          </p:nvSpPr>
          <p:spPr>
            <a:xfrm>
              <a:off x="0" y="4892173"/>
              <a:ext cx="4036558" cy="342901"/>
            </a:xfrm>
            <a:prstGeom prst="rightArrow">
              <a:avLst>
                <a:gd name="adj1" fmla="val 65733"/>
                <a:gd name="adj2" fmla="val 54543"/>
              </a:avLst>
            </a:prstGeom>
            <a:solidFill>
              <a:srgbClr val="000000">
                <a:alpha val="7023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67" name="Arrow"/>
            <p:cNvSpPr/>
            <p:nvPr/>
          </p:nvSpPr>
          <p:spPr>
            <a:xfrm>
              <a:off x="0" y="5268494"/>
              <a:ext cx="4036558" cy="342901"/>
            </a:xfrm>
            <a:prstGeom prst="rightArrow">
              <a:avLst>
                <a:gd name="adj1" fmla="val 65733"/>
                <a:gd name="adj2" fmla="val 54543"/>
              </a:avLst>
            </a:prstGeom>
            <a:solidFill>
              <a:srgbClr val="000000">
                <a:alpha val="7023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68" name="Arrow"/>
            <p:cNvSpPr/>
            <p:nvPr/>
          </p:nvSpPr>
          <p:spPr>
            <a:xfrm>
              <a:off x="0" y="5644815"/>
              <a:ext cx="4036558" cy="342901"/>
            </a:xfrm>
            <a:prstGeom prst="rightArrow">
              <a:avLst>
                <a:gd name="adj1" fmla="val 65733"/>
                <a:gd name="adj2" fmla="val 54543"/>
              </a:avLst>
            </a:prstGeom>
            <a:solidFill>
              <a:srgbClr val="000000">
                <a:alpha val="7023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69" name="Arrow"/>
            <p:cNvSpPr/>
            <p:nvPr/>
          </p:nvSpPr>
          <p:spPr>
            <a:xfrm>
              <a:off x="0" y="6021136"/>
              <a:ext cx="4036558" cy="342901"/>
            </a:xfrm>
            <a:prstGeom prst="rightArrow">
              <a:avLst>
                <a:gd name="adj1" fmla="val 65733"/>
                <a:gd name="adj2" fmla="val 54543"/>
              </a:avLst>
            </a:prstGeom>
            <a:solidFill>
              <a:srgbClr val="000000">
                <a:alpha val="7023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70" name="Arrow"/>
            <p:cNvSpPr/>
            <p:nvPr/>
          </p:nvSpPr>
          <p:spPr>
            <a:xfrm>
              <a:off x="0" y="6397457"/>
              <a:ext cx="4036558" cy="342901"/>
            </a:xfrm>
            <a:prstGeom prst="rightArrow">
              <a:avLst>
                <a:gd name="adj1" fmla="val 65733"/>
                <a:gd name="adj2" fmla="val 54543"/>
              </a:avLst>
            </a:prstGeom>
            <a:solidFill>
              <a:srgbClr val="000000">
                <a:alpha val="7023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71" name="Arrow"/>
            <p:cNvSpPr/>
            <p:nvPr/>
          </p:nvSpPr>
          <p:spPr>
            <a:xfrm>
              <a:off x="0" y="6773778"/>
              <a:ext cx="4036558" cy="342901"/>
            </a:xfrm>
            <a:prstGeom prst="rightArrow">
              <a:avLst>
                <a:gd name="adj1" fmla="val 65733"/>
                <a:gd name="adj2" fmla="val 54543"/>
              </a:avLst>
            </a:prstGeom>
            <a:solidFill>
              <a:srgbClr val="000000">
                <a:alpha val="7023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72" name="Arrow"/>
            <p:cNvSpPr/>
            <p:nvPr/>
          </p:nvSpPr>
          <p:spPr>
            <a:xfrm>
              <a:off x="0" y="7150100"/>
              <a:ext cx="4036558" cy="342900"/>
            </a:xfrm>
            <a:prstGeom prst="rightArrow">
              <a:avLst>
                <a:gd name="adj1" fmla="val 65733"/>
                <a:gd name="adj2" fmla="val 54543"/>
              </a:avLst>
            </a:prstGeom>
            <a:solidFill>
              <a:srgbClr val="000000">
                <a:alpha val="7023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pic>
        <p:nvPicPr>
          <p:cNvPr id="574" name="plot1.png" descr="plot1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807843" y="3627639"/>
            <a:ext cx="8708225" cy="8314704"/>
          </a:xfrm>
          <a:prstGeom prst="rect">
            <a:avLst/>
          </a:prstGeom>
          <a:ln w="12700">
            <a:miter lim="400000"/>
          </a:ln>
        </p:spPr>
      </p:pic>
      <p:sp>
        <p:nvSpPr>
          <p:cNvPr id="575" name="Square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76" name="Square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77" name="data"/>
          <p:cNvSpPr txBox="1"/>
          <p:nvPr/>
        </p:nvSpPr>
        <p:spPr>
          <a:xfrm>
            <a:off x="6981910" y="11759115"/>
            <a:ext cx="1541452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4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data</a:t>
            </a:r>
          </a:p>
        </p:txBody>
      </p:sp>
      <p:sp>
        <p:nvSpPr>
          <p:cNvPr id="578" name="geom"/>
          <p:cNvSpPr txBox="1"/>
          <p:nvPr/>
        </p:nvSpPr>
        <p:spPr>
          <a:xfrm>
            <a:off x="9268689" y="11762544"/>
            <a:ext cx="1541452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4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geom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5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9" presetClass="entr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200"/>
                                        <p:tgtEl>
                                          <p:spTgt spid="5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xit" presetSubtype="8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wipe(left)">
                                      <p:cBhvr>
                                        <p:cTn id="14" dur="300" fill="hold"/>
                                        <p:tgtEl>
                                          <p:spTgt spid="5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800"/>
                            </p:stCondLst>
                            <p:childTnLst>
                              <p:par>
                                <p:cTn id="17" presetID="1" presetClass="entr" presetSubtype="0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2" grpId="2" animBg="1" advAuto="0"/>
      <p:bldP spid="573" grpId="1" animBg="1" advAuto="0"/>
      <p:bldP spid="573" grpId="3" animBg="1" advAuto="0"/>
      <p:bldP spid="578" grpId="4" animBg="1" advAuto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0" name="ggplot2-hex.png" descr="ggplot2-h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58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aphicFrame>
        <p:nvGraphicFramePr>
          <p:cNvPr id="582" name="Table"/>
          <p:cNvGraphicFramePr/>
          <p:nvPr/>
        </p:nvGraphicFramePr>
        <p:xfrm>
          <a:off x="5879031" y="3199356"/>
          <a:ext cx="3738740" cy="8663781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9346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46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46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346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35781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FFFFFF"/>
                          </a:solidFill>
                          <a:sym typeface="Helvetica"/>
                        </a:rPr>
                        <a:t>mpg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FFFFFF"/>
                          </a:solidFill>
                          <a:sym typeface="Helvetica"/>
                        </a:rPr>
                        <a:t>cyl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FFFFFF"/>
                          </a:solidFill>
                          <a:sym typeface="Helvetica"/>
                        </a:rPr>
                        <a:t>disp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FFFFFF"/>
                          </a:solidFill>
                          <a:sym typeface="Helvetica"/>
                        </a:rPr>
                        <a:t>hp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21.0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160.0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21.0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160.0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22.8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108.0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A8D3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21.4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258.0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18.7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360.0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D77C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18.1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225.0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14.3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360.0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A9AB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24.4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146.7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A8D3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22.8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140.8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A8D3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19.2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167.6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17.8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167.6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16.4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275.8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D77C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17.3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275.8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D77C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15.2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275.8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D77C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10.4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472.0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D5D3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10.4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460.0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D5D3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14.7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440.0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D5D3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32.4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78.7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A8D3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30.4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75.7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A8D3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33.9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71.1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A8D3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</a:tbl>
          </a:graphicData>
        </a:graphic>
      </p:graphicFrame>
      <p:sp>
        <p:nvSpPr>
          <p:cNvPr id="583" name="Circle"/>
          <p:cNvSpPr/>
          <p:nvPr/>
        </p:nvSpPr>
        <p:spPr>
          <a:xfrm>
            <a:off x="9933582" y="4596511"/>
            <a:ext cx="203201" cy="203201"/>
          </a:xfrm>
          <a:prstGeom prst="ellipse">
            <a:avLst/>
          </a:prstGeom>
          <a:solidFill>
            <a:srgbClr val="A8D379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84" name="Circle"/>
          <p:cNvSpPr/>
          <p:nvPr/>
        </p:nvSpPr>
        <p:spPr>
          <a:xfrm>
            <a:off x="9933582" y="4972369"/>
            <a:ext cx="203201" cy="203201"/>
          </a:xfrm>
          <a:prstGeom prst="ellipse">
            <a:avLst/>
          </a:prstGeom>
          <a:solidFill>
            <a:srgbClr val="78AAD6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85" name="Circle"/>
          <p:cNvSpPr/>
          <p:nvPr/>
        </p:nvSpPr>
        <p:spPr>
          <a:xfrm>
            <a:off x="9933582" y="5348227"/>
            <a:ext cx="203201" cy="203201"/>
          </a:xfrm>
          <a:prstGeom prst="ellipse">
            <a:avLst/>
          </a:prstGeom>
          <a:solidFill>
            <a:srgbClr val="D77C79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86" name="Circle"/>
          <p:cNvSpPr/>
          <p:nvPr/>
        </p:nvSpPr>
        <p:spPr>
          <a:xfrm>
            <a:off x="9933582" y="5724085"/>
            <a:ext cx="203201" cy="203201"/>
          </a:xfrm>
          <a:prstGeom prst="ellipse">
            <a:avLst/>
          </a:prstGeom>
          <a:solidFill>
            <a:srgbClr val="78AAD6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87" name="Circle"/>
          <p:cNvSpPr/>
          <p:nvPr/>
        </p:nvSpPr>
        <p:spPr>
          <a:xfrm>
            <a:off x="9933582" y="6099942"/>
            <a:ext cx="203201" cy="203201"/>
          </a:xfrm>
          <a:prstGeom prst="ellipse">
            <a:avLst/>
          </a:prstGeom>
          <a:solidFill>
            <a:srgbClr val="A9ABD6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88" name="Circle"/>
          <p:cNvSpPr/>
          <p:nvPr/>
        </p:nvSpPr>
        <p:spPr>
          <a:xfrm>
            <a:off x="9933582" y="6475800"/>
            <a:ext cx="203201" cy="203201"/>
          </a:xfrm>
          <a:prstGeom prst="ellipse">
            <a:avLst/>
          </a:prstGeom>
          <a:solidFill>
            <a:srgbClr val="A8D379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89" name="Circle"/>
          <p:cNvSpPr/>
          <p:nvPr/>
        </p:nvSpPr>
        <p:spPr>
          <a:xfrm>
            <a:off x="9933582" y="6851657"/>
            <a:ext cx="203201" cy="203201"/>
          </a:xfrm>
          <a:prstGeom prst="ellipse">
            <a:avLst/>
          </a:prstGeom>
          <a:solidFill>
            <a:srgbClr val="A8D379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90" name="Circle"/>
          <p:cNvSpPr/>
          <p:nvPr/>
        </p:nvSpPr>
        <p:spPr>
          <a:xfrm>
            <a:off x="9933582" y="7227516"/>
            <a:ext cx="203201" cy="203201"/>
          </a:xfrm>
          <a:prstGeom prst="ellipse">
            <a:avLst/>
          </a:prstGeom>
          <a:solidFill>
            <a:srgbClr val="78AAD6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91" name="Circle"/>
          <p:cNvSpPr/>
          <p:nvPr/>
        </p:nvSpPr>
        <p:spPr>
          <a:xfrm>
            <a:off x="9933582" y="7603373"/>
            <a:ext cx="203201" cy="203201"/>
          </a:xfrm>
          <a:prstGeom prst="ellipse">
            <a:avLst/>
          </a:prstGeom>
          <a:solidFill>
            <a:srgbClr val="78AAD6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92" name="Circle"/>
          <p:cNvSpPr/>
          <p:nvPr/>
        </p:nvSpPr>
        <p:spPr>
          <a:xfrm>
            <a:off x="9933582" y="7979231"/>
            <a:ext cx="203201" cy="203201"/>
          </a:xfrm>
          <a:prstGeom prst="ellipse">
            <a:avLst/>
          </a:prstGeom>
          <a:solidFill>
            <a:srgbClr val="D77C79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93" name="Circle"/>
          <p:cNvSpPr/>
          <p:nvPr/>
        </p:nvSpPr>
        <p:spPr>
          <a:xfrm>
            <a:off x="9933582" y="4220653"/>
            <a:ext cx="203201" cy="203201"/>
          </a:xfrm>
          <a:prstGeom prst="ellipse">
            <a:avLst/>
          </a:prstGeom>
          <a:solidFill>
            <a:srgbClr val="78AAD6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94" name="Circle"/>
          <p:cNvSpPr/>
          <p:nvPr/>
        </p:nvSpPr>
        <p:spPr>
          <a:xfrm>
            <a:off x="9933582" y="3844795"/>
            <a:ext cx="203201" cy="203201"/>
          </a:xfrm>
          <a:prstGeom prst="ellipse">
            <a:avLst/>
          </a:prstGeom>
          <a:solidFill>
            <a:srgbClr val="78AAD6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95" name="Circle"/>
          <p:cNvSpPr/>
          <p:nvPr/>
        </p:nvSpPr>
        <p:spPr>
          <a:xfrm>
            <a:off x="9933582" y="8355089"/>
            <a:ext cx="203201" cy="203201"/>
          </a:xfrm>
          <a:prstGeom prst="ellipse">
            <a:avLst/>
          </a:prstGeom>
          <a:solidFill>
            <a:srgbClr val="D77C79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96" name="Circle"/>
          <p:cNvSpPr/>
          <p:nvPr/>
        </p:nvSpPr>
        <p:spPr>
          <a:xfrm>
            <a:off x="9933582" y="8730946"/>
            <a:ext cx="203201" cy="203201"/>
          </a:xfrm>
          <a:prstGeom prst="ellipse">
            <a:avLst/>
          </a:prstGeom>
          <a:solidFill>
            <a:srgbClr val="D77C79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97" name="Circle"/>
          <p:cNvSpPr/>
          <p:nvPr/>
        </p:nvSpPr>
        <p:spPr>
          <a:xfrm>
            <a:off x="9933582" y="9106805"/>
            <a:ext cx="203201" cy="203201"/>
          </a:xfrm>
          <a:prstGeom prst="ellipse">
            <a:avLst/>
          </a:prstGeom>
          <a:solidFill>
            <a:srgbClr val="D5D379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98" name="Circle"/>
          <p:cNvSpPr/>
          <p:nvPr/>
        </p:nvSpPr>
        <p:spPr>
          <a:xfrm>
            <a:off x="9933582" y="9482663"/>
            <a:ext cx="203201" cy="203201"/>
          </a:xfrm>
          <a:prstGeom prst="ellipse">
            <a:avLst/>
          </a:prstGeom>
          <a:solidFill>
            <a:srgbClr val="D5D379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99" name="Circle"/>
          <p:cNvSpPr/>
          <p:nvPr/>
        </p:nvSpPr>
        <p:spPr>
          <a:xfrm>
            <a:off x="9933582" y="9858520"/>
            <a:ext cx="203201" cy="203201"/>
          </a:xfrm>
          <a:prstGeom prst="ellipse">
            <a:avLst/>
          </a:prstGeom>
          <a:solidFill>
            <a:srgbClr val="D5D379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00" name="Circle"/>
          <p:cNvSpPr/>
          <p:nvPr/>
        </p:nvSpPr>
        <p:spPr>
          <a:xfrm>
            <a:off x="9933582" y="10234378"/>
            <a:ext cx="203201" cy="203201"/>
          </a:xfrm>
          <a:prstGeom prst="ellipse">
            <a:avLst/>
          </a:prstGeom>
          <a:solidFill>
            <a:srgbClr val="A8D379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01" name="Circle"/>
          <p:cNvSpPr/>
          <p:nvPr/>
        </p:nvSpPr>
        <p:spPr>
          <a:xfrm>
            <a:off x="9933582" y="10610236"/>
            <a:ext cx="203201" cy="203201"/>
          </a:xfrm>
          <a:prstGeom prst="ellipse">
            <a:avLst/>
          </a:prstGeom>
          <a:solidFill>
            <a:srgbClr val="A8D379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02" name="Circle"/>
          <p:cNvSpPr/>
          <p:nvPr/>
        </p:nvSpPr>
        <p:spPr>
          <a:xfrm>
            <a:off x="9933582" y="10986094"/>
            <a:ext cx="203201" cy="203201"/>
          </a:xfrm>
          <a:prstGeom prst="ellipse">
            <a:avLst/>
          </a:prstGeom>
          <a:solidFill>
            <a:srgbClr val="A8D379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pic>
        <p:nvPicPr>
          <p:cNvPr id="603" name="plot1.png" descr="plot1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807843" y="3627639"/>
            <a:ext cx="8708225" cy="8314704"/>
          </a:xfrm>
          <a:prstGeom prst="rect">
            <a:avLst/>
          </a:prstGeom>
          <a:ln w="12700">
            <a:miter lim="400000"/>
          </a:ln>
        </p:spPr>
      </p:pic>
      <p:sp>
        <p:nvSpPr>
          <p:cNvPr id="604" name="Square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05" name="Square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06" name="data"/>
          <p:cNvSpPr txBox="1"/>
          <p:nvPr/>
        </p:nvSpPr>
        <p:spPr>
          <a:xfrm>
            <a:off x="6981910" y="11759115"/>
            <a:ext cx="1541452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4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data</a:t>
            </a:r>
          </a:p>
        </p:txBody>
      </p:sp>
      <p:sp>
        <p:nvSpPr>
          <p:cNvPr id="607" name="geom"/>
          <p:cNvSpPr txBox="1"/>
          <p:nvPr/>
        </p:nvSpPr>
        <p:spPr>
          <a:xfrm>
            <a:off x="9268689" y="11762544"/>
            <a:ext cx="1541452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4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geom</a:t>
            </a:r>
          </a:p>
        </p:txBody>
      </p:sp>
      <p:grpSp>
        <p:nvGrpSpPr>
          <p:cNvPr id="612" name="Group"/>
          <p:cNvGrpSpPr/>
          <p:nvPr/>
        </p:nvGrpSpPr>
        <p:grpSpPr>
          <a:xfrm>
            <a:off x="5924499" y="1514681"/>
            <a:ext cx="3748799" cy="1829746"/>
            <a:chOff x="0" y="0"/>
            <a:chExt cx="3748797" cy="1829744"/>
          </a:xfrm>
        </p:grpSpPr>
        <p:sp>
          <p:nvSpPr>
            <p:cNvPr id="608" name="Group"/>
            <p:cNvSpPr txBox="1"/>
            <p:nvPr/>
          </p:nvSpPr>
          <p:spPr>
            <a:xfrm>
              <a:off x="0" y="0"/>
              <a:ext cx="3656273" cy="7778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>
              <a:lvl1pPr>
                <a:defRPr sz="4000">
                  <a:latin typeface="Source Sans Pro Semibold"/>
                  <a:ea typeface="Source Sans Pro Semibold"/>
                  <a:cs typeface="Source Sans Pro Semibold"/>
                  <a:sym typeface="Source Sans Pro Semibold"/>
                </a:defRPr>
              </a:lvl1pPr>
            </a:lstStyle>
            <a:p>
              <a:r>
                <a:t>mappings</a:t>
              </a:r>
            </a:p>
          </p:txBody>
        </p:sp>
        <p:grpSp>
          <p:nvGrpSpPr>
            <p:cNvPr id="611" name="Group"/>
            <p:cNvGrpSpPr/>
            <p:nvPr/>
          </p:nvGrpSpPr>
          <p:grpSpPr>
            <a:xfrm>
              <a:off x="2721126" y="771942"/>
              <a:ext cx="1027672" cy="1057803"/>
              <a:chOff x="0" y="-11323"/>
              <a:chExt cx="1027670" cy="1057802"/>
            </a:xfrm>
          </p:grpSpPr>
          <p:sp>
            <p:nvSpPr>
              <p:cNvPr id="609" name="fill"/>
              <p:cNvSpPr txBox="1"/>
              <p:nvPr/>
            </p:nvSpPr>
            <p:spPr>
              <a:xfrm>
                <a:off x="0" y="-11324"/>
                <a:ext cx="1027671" cy="57467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>
                <a:lvl1pPr>
                  <a:defRPr sz="2700">
                    <a:solidFill>
                      <a:srgbClr val="53585F"/>
                    </a:solidFill>
                    <a:latin typeface="Source Sans Pro Semibold"/>
                    <a:ea typeface="Source Sans Pro Semibold"/>
                    <a:cs typeface="Source Sans Pro Semibold"/>
                    <a:sym typeface="Source Sans Pro Semibold"/>
                  </a:defRPr>
                </a:lvl1pPr>
              </a:lstStyle>
              <a:p>
                <a:r>
                  <a:t>fill</a:t>
                </a:r>
              </a:p>
            </p:txBody>
          </p:sp>
          <p:sp>
            <p:nvSpPr>
              <p:cNvPr id="610" name="Double Arrow"/>
              <p:cNvSpPr/>
              <p:nvPr/>
            </p:nvSpPr>
            <p:spPr>
              <a:xfrm rot="16200000">
                <a:off x="255030" y="648452"/>
                <a:ext cx="517610" cy="278445"/>
              </a:xfrm>
              <a:prstGeom prst="leftRightArrow">
                <a:avLst>
                  <a:gd name="adj1" fmla="val 38643"/>
                  <a:gd name="adj2" fmla="val 45726"/>
                </a:avLst>
              </a:prstGeom>
              <a:solidFill>
                <a:srgbClr val="FFFFFF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200"/>
                                        <p:tgtEl>
                                          <p:spTgt spid="6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2" grpId="1" animBg="1" advAuto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" name="ggplot2-hex.png" descr="ggplot2-h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61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pic>
        <p:nvPicPr>
          <p:cNvPr id="616" name="plot1.png" descr="plot1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807843" y="3627639"/>
            <a:ext cx="8708225" cy="831470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651" name="Group"/>
          <p:cNvGrpSpPr/>
          <p:nvPr/>
        </p:nvGrpSpPr>
        <p:grpSpPr>
          <a:xfrm>
            <a:off x="9801486" y="3513429"/>
            <a:ext cx="461565" cy="7977951"/>
            <a:chOff x="0" y="0"/>
            <a:chExt cx="461563" cy="7977950"/>
          </a:xfrm>
        </p:grpSpPr>
        <p:grpSp>
          <p:nvGrpSpPr>
            <p:cNvPr id="649" name="Group"/>
            <p:cNvGrpSpPr/>
            <p:nvPr/>
          </p:nvGrpSpPr>
          <p:grpSpPr>
            <a:xfrm>
              <a:off x="110131" y="307200"/>
              <a:ext cx="241301" cy="7363550"/>
              <a:chOff x="0" y="0"/>
              <a:chExt cx="241300" cy="7363548"/>
            </a:xfrm>
          </p:grpSpPr>
          <p:grpSp>
            <p:nvGrpSpPr>
              <p:cNvPr id="619" name="Group"/>
              <p:cNvGrpSpPr/>
              <p:nvPr/>
            </p:nvGrpSpPr>
            <p:grpSpPr>
              <a:xfrm>
                <a:off x="0" y="0"/>
                <a:ext cx="241300" cy="241300"/>
                <a:chOff x="0" y="0"/>
                <a:chExt cx="241300" cy="241300"/>
              </a:xfrm>
            </p:grpSpPr>
            <p:sp>
              <p:nvSpPr>
                <p:cNvPr id="617" name="Rectangle"/>
                <p:cNvSpPr/>
                <p:nvPr/>
              </p:nvSpPr>
              <p:spPr>
                <a:xfrm>
                  <a:off x="82550" y="0"/>
                  <a:ext cx="76200" cy="241300"/>
                </a:xfrm>
                <a:prstGeom prst="rect">
                  <a:avLst/>
                </a:prstGeom>
                <a:solidFill>
                  <a:srgbClr val="78AAD6"/>
                </a:solidFill>
                <a:ln w="6350" cap="flat">
                  <a:solidFill>
                    <a:srgbClr val="78AAD6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618" name="Rectangle"/>
                <p:cNvSpPr/>
                <p:nvPr/>
              </p:nvSpPr>
              <p:spPr>
                <a:xfrm rot="16200000">
                  <a:off x="82550" y="-1"/>
                  <a:ext cx="76200" cy="241301"/>
                </a:xfrm>
                <a:prstGeom prst="rect">
                  <a:avLst/>
                </a:prstGeom>
                <a:solidFill>
                  <a:srgbClr val="78AAD6"/>
                </a:solidFill>
                <a:ln w="6350" cap="flat">
                  <a:solidFill>
                    <a:srgbClr val="78AAD6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  <p:grpSp>
            <p:nvGrpSpPr>
              <p:cNvPr id="622" name="Group"/>
              <p:cNvGrpSpPr/>
              <p:nvPr/>
            </p:nvGrpSpPr>
            <p:grpSpPr>
              <a:xfrm>
                <a:off x="0" y="375857"/>
                <a:ext cx="241300" cy="241301"/>
                <a:chOff x="0" y="0"/>
                <a:chExt cx="241300" cy="241300"/>
              </a:xfrm>
            </p:grpSpPr>
            <p:sp>
              <p:nvSpPr>
                <p:cNvPr id="620" name="Rectangle"/>
                <p:cNvSpPr/>
                <p:nvPr/>
              </p:nvSpPr>
              <p:spPr>
                <a:xfrm>
                  <a:off x="82550" y="0"/>
                  <a:ext cx="76200" cy="241300"/>
                </a:xfrm>
                <a:prstGeom prst="rect">
                  <a:avLst/>
                </a:prstGeom>
                <a:solidFill>
                  <a:srgbClr val="78AAD6"/>
                </a:solidFill>
                <a:ln w="6350" cap="flat">
                  <a:solidFill>
                    <a:srgbClr val="78AAD6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621" name="Rectangle"/>
                <p:cNvSpPr/>
                <p:nvPr/>
              </p:nvSpPr>
              <p:spPr>
                <a:xfrm rot="16200000">
                  <a:off x="82550" y="-1"/>
                  <a:ext cx="76200" cy="241301"/>
                </a:xfrm>
                <a:prstGeom prst="rect">
                  <a:avLst/>
                </a:prstGeom>
                <a:solidFill>
                  <a:srgbClr val="78AAD6"/>
                </a:solidFill>
                <a:ln w="6350" cap="flat">
                  <a:solidFill>
                    <a:srgbClr val="78AAD6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  <p:sp>
            <p:nvSpPr>
              <p:cNvPr id="623" name="Shape"/>
              <p:cNvSpPr/>
              <p:nvPr/>
            </p:nvSpPr>
            <p:spPr>
              <a:xfrm>
                <a:off x="24672" y="1463760"/>
                <a:ext cx="191956" cy="32064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0800"/>
                    </a:moveTo>
                    <a:lnTo>
                      <a:pt x="10800" y="21600"/>
                    </a:lnTo>
                    <a:lnTo>
                      <a:pt x="21600" y="10800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D77C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624" name="Shape"/>
              <p:cNvSpPr/>
              <p:nvPr/>
            </p:nvSpPr>
            <p:spPr>
              <a:xfrm>
                <a:off x="24672" y="4094764"/>
                <a:ext cx="191956" cy="32064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0800"/>
                    </a:moveTo>
                    <a:lnTo>
                      <a:pt x="10800" y="21600"/>
                    </a:lnTo>
                    <a:lnTo>
                      <a:pt x="21600" y="10800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D77C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625" name="Shape"/>
              <p:cNvSpPr/>
              <p:nvPr/>
            </p:nvSpPr>
            <p:spPr>
              <a:xfrm>
                <a:off x="24672" y="4470623"/>
                <a:ext cx="191956" cy="32064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0800"/>
                    </a:moveTo>
                    <a:lnTo>
                      <a:pt x="10800" y="21600"/>
                    </a:lnTo>
                    <a:lnTo>
                      <a:pt x="21600" y="10800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D77C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626" name="Shape"/>
              <p:cNvSpPr/>
              <p:nvPr/>
            </p:nvSpPr>
            <p:spPr>
              <a:xfrm>
                <a:off x="24672" y="4848233"/>
                <a:ext cx="191956" cy="32064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0800"/>
                    </a:moveTo>
                    <a:lnTo>
                      <a:pt x="10800" y="21600"/>
                    </a:lnTo>
                    <a:lnTo>
                      <a:pt x="21600" y="10800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D77C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627" name="Shape"/>
              <p:cNvSpPr/>
              <p:nvPr/>
            </p:nvSpPr>
            <p:spPr>
              <a:xfrm>
                <a:off x="24672" y="2217228"/>
                <a:ext cx="191956" cy="32064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0800"/>
                    </a:moveTo>
                    <a:lnTo>
                      <a:pt x="10800" y="21600"/>
                    </a:lnTo>
                    <a:lnTo>
                      <a:pt x="21600" y="10800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A9ABD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628" name="Shape"/>
              <p:cNvSpPr/>
              <p:nvPr/>
            </p:nvSpPr>
            <p:spPr>
              <a:xfrm>
                <a:off x="24672" y="5222338"/>
                <a:ext cx="191956" cy="32064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0800"/>
                    </a:moveTo>
                    <a:lnTo>
                      <a:pt x="10800" y="21600"/>
                    </a:lnTo>
                    <a:lnTo>
                      <a:pt x="21600" y="10800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D5D3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629" name="Shape"/>
              <p:cNvSpPr/>
              <p:nvPr/>
            </p:nvSpPr>
            <p:spPr>
              <a:xfrm>
                <a:off x="24672" y="5598196"/>
                <a:ext cx="191956" cy="32064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0800"/>
                    </a:moveTo>
                    <a:lnTo>
                      <a:pt x="10800" y="21600"/>
                    </a:lnTo>
                    <a:lnTo>
                      <a:pt x="21600" y="10800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D5D3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630" name="Shape"/>
              <p:cNvSpPr/>
              <p:nvPr/>
            </p:nvSpPr>
            <p:spPr>
              <a:xfrm>
                <a:off x="24672" y="5975806"/>
                <a:ext cx="191956" cy="32064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0800"/>
                    </a:moveTo>
                    <a:lnTo>
                      <a:pt x="10800" y="21600"/>
                    </a:lnTo>
                    <a:lnTo>
                      <a:pt x="21600" y="10800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D5D3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grpSp>
            <p:nvGrpSpPr>
              <p:cNvPr id="633" name="Group"/>
              <p:cNvGrpSpPr/>
              <p:nvPr/>
            </p:nvGrpSpPr>
            <p:grpSpPr>
              <a:xfrm>
                <a:off x="0" y="1127573"/>
                <a:ext cx="241300" cy="241301"/>
                <a:chOff x="0" y="0"/>
                <a:chExt cx="241300" cy="241300"/>
              </a:xfrm>
            </p:grpSpPr>
            <p:sp>
              <p:nvSpPr>
                <p:cNvPr id="631" name="Rectangle"/>
                <p:cNvSpPr/>
                <p:nvPr/>
              </p:nvSpPr>
              <p:spPr>
                <a:xfrm>
                  <a:off x="82550" y="0"/>
                  <a:ext cx="76200" cy="241300"/>
                </a:xfrm>
                <a:prstGeom prst="rect">
                  <a:avLst/>
                </a:prstGeom>
                <a:solidFill>
                  <a:srgbClr val="78AAD6"/>
                </a:solidFill>
                <a:ln w="6350" cap="flat">
                  <a:solidFill>
                    <a:srgbClr val="78AAD6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632" name="Rectangle"/>
                <p:cNvSpPr/>
                <p:nvPr/>
              </p:nvSpPr>
              <p:spPr>
                <a:xfrm rot="16200000">
                  <a:off x="82550" y="-1"/>
                  <a:ext cx="76200" cy="241301"/>
                </a:xfrm>
                <a:prstGeom prst="rect">
                  <a:avLst/>
                </a:prstGeom>
                <a:solidFill>
                  <a:srgbClr val="78AAD6"/>
                </a:solidFill>
                <a:ln w="6350" cap="flat">
                  <a:solidFill>
                    <a:srgbClr val="78AAD6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  <p:grpSp>
            <p:nvGrpSpPr>
              <p:cNvPr id="636" name="Group"/>
              <p:cNvGrpSpPr/>
              <p:nvPr/>
            </p:nvGrpSpPr>
            <p:grpSpPr>
              <a:xfrm>
                <a:off x="0" y="1879288"/>
                <a:ext cx="241300" cy="241301"/>
                <a:chOff x="0" y="0"/>
                <a:chExt cx="241300" cy="241300"/>
              </a:xfrm>
            </p:grpSpPr>
            <p:sp>
              <p:nvSpPr>
                <p:cNvPr id="634" name="Rectangle"/>
                <p:cNvSpPr/>
                <p:nvPr/>
              </p:nvSpPr>
              <p:spPr>
                <a:xfrm>
                  <a:off x="82550" y="0"/>
                  <a:ext cx="76200" cy="241300"/>
                </a:xfrm>
                <a:prstGeom prst="rect">
                  <a:avLst/>
                </a:prstGeom>
                <a:solidFill>
                  <a:srgbClr val="78AAD6"/>
                </a:solidFill>
                <a:ln w="6350" cap="flat">
                  <a:solidFill>
                    <a:srgbClr val="78AAD6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635" name="Rectangle"/>
                <p:cNvSpPr/>
                <p:nvPr/>
              </p:nvSpPr>
              <p:spPr>
                <a:xfrm rot="16200000">
                  <a:off x="82550" y="-1"/>
                  <a:ext cx="76200" cy="241301"/>
                </a:xfrm>
                <a:prstGeom prst="rect">
                  <a:avLst/>
                </a:prstGeom>
                <a:solidFill>
                  <a:srgbClr val="78AAD6"/>
                </a:solidFill>
                <a:ln w="6350" cap="flat">
                  <a:solidFill>
                    <a:srgbClr val="78AAD6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  <p:grpSp>
            <p:nvGrpSpPr>
              <p:cNvPr id="639" name="Group"/>
              <p:cNvGrpSpPr/>
              <p:nvPr/>
            </p:nvGrpSpPr>
            <p:grpSpPr>
              <a:xfrm>
                <a:off x="0" y="3382720"/>
                <a:ext cx="241300" cy="241301"/>
                <a:chOff x="0" y="0"/>
                <a:chExt cx="241300" cy="241300"/>
              </a:xfrm>
            </p:grpSpPr>
            <p:sp>
              <p:nvSpPr>
                <p:cNvPr id="637" name="Rectangle"/>
                <p:cNvSpPr/>
                <p:nvPr/>
              </p:nvSpPr>
              <p:spPr>
                <a:xfrm>
                  <a:off x="82550" y="0"/>
                  <a:ext cx="76200" cy="241300"/>
                </a:xfrm>
                <a:prstGeom prst="rect">
                  <a:avLst/>
                </a:prstGeom>
                <a:solidFill>
                  <a:srgbClr val="78AAD6"/>
                </a:solidFill>
                <a:ln w="6350" cap="flat">
                  <a:solidFill>
                    <a:srgbClr val="78AAD6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638" name="Rectangle"/>
                <p:cNvSpPr/>
                <p:nvPr/>
              </p:nvSpPr>
              <p:spPr>
                <a:xfrm rot="16200000">
                  <a:off x="82550" y="-1"/>
                  <a:ext cx="76200" cy="241301"/>
                </a:xfrm>
                <a:prstGeom prst="rect">
                  <a:avLst/>
                </a:prstGeom>
                <a:solidFill>
                  <a:srgbClr val="78AAD6"/>
                </a:solidFill>
                <a:ln w="6350" cap="flat">
                  <a:solidFill>
                    <a:srgbClr val="78AAD6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  <p:grpSp>
            <p:nvGrpSpPr>
              <p:cNvPr id="642" name="Group"/>
              <p:cNvGrpSpPr/>
              <p:nvPr/>
            </p:nvGrpSpPr>
            <p:grpSpPr>
              <a:xfrm>
                <a:off x="0" y="3758578"/>
                <a:ext cx="241300" cy="241301"/>
                <a:chOff x="0" y="0"/>
                <a:chExt cx="241300" cy="241300"/>
              </a:xfrm>
            </p:grpSpPr>
            <p:sp>
              <p:nvSpPr>
                <p:cNvPr id="640" name="Rectangle"/>
                <p:cNvSpPr/>
                <p:nvPr/>
              </p:nvSpPr>
              <p:spPr>
                <a:xfrm>
                  <a:off x="82550" y="0"/>
                  <a:ext cx="76200" cy="241300"/>
                </a:xfrm>
                <a:prstGeom prst="rect">
                  <a:avLst/>
                </a:prstGeom>
                <a:solidFill>
                  <a:srgbClr val="78AAD6"/>
                </a:solidFill>
                <a:ln w="6350" cap="flat">
                  <a:solidFill>
                    <a:srgbClr val="78AAD6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641" name="Rectangle"/>
                <p:cNvSpPr/>
                <p:nvPr/>
              </p:nvSpPr>
              <p:spPr>
                <a:xfrm rot="16200000">
                  <a:off x="82550" y="-1"/>
                  <a:ext cx="76200" cy="241301"/>
                </a:xfrm>
                <a:prstGeom prst="rect">
                  <a:avLst/>
                </a:prstGeom>
                <a:solidFill>
                  <a:srgbClr val="78AAD6"/>
                </a:solidFill>
                <a:ln w="6350" cap="flat">
                  <a:solidFill>
                    <a:srgbClr val="78AAD6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  <p:sp>
            <p:nvSpPr>
              <p:cNvPr id="643" name="Circle"/>
              <p:cNvSpPr/>
              <p:nvPr/>
            </p:nvSpPr>
            <p:spPr>
              <a:xfrm>
                <a:off x="19050" y="770765"/>
                <a:ext cx="203200" cy="203201"/>
              </a:xfrm>
              <a:prstGeom prst="ellipse">
                <a:avLst/>
              </a:prstGeom>
              <a:solidFill>
                <a:srgbClr val="A8D3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644" name="Circle"/>
              <p:cNvSpPr/>
              <p:nvPr/>
            </p:nvSpPr>
            <p:spPr>
              <a:xfrm>
                <a:off x="19050" y="2650054"/>
                <a:ext cx="203200" cy="203201"/>
              </a:xfrm>
              <a:prstGeom prst="ellipse">
                <a:avLst/>
              </a:prstGeom>
              <a:solidFill>
                <a:srgbClr val="A8D3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645" name="Circle"/>
              <p:cNvSpPr/>
              <p:nvPr/>
            </p:nvSpPr>
            <p:spPr>
              <a:xfrm>
                <a:off x="19050" y="3025912"/>
                <a:ext cx="203200" cy="203201"/>
              </a:xfrm>
              <a:prstGeom prst="ellipse">
                <a:avLst/>
              </a:prstGeom>
              <a:solidFill>
                <a:srgbClr val="A8D3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646" name="Circle"/>
              <p:cNvSpPr/>
              <p:nvPr/>
            </p:nvSpPr>
            <p:spPr>
              <a:xfrm>
                <a:off x="19050" y="6408632"/>
                <a:ext cx="203200" cy="203201"/>
              </a:xfrm>
              <a:prstGeom prst="ellipse">
                <a:avLst/>
              </a:prstGeom>
              <a:solidFill>
                <a:srgbClr val="A8D3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647" name="Circle"/>
              <p:cNvSpPr/>
              <p:nvPr/>
            </p:nvSpPr>
            <p:spPr>
              <a:xfrm>
                <a:off x="19050" y="6784491"/>
                <a:ext cx="203200" cy="203201"/>
              </a:xfrm>
              <a:prstGeom prst="ellipse">
                <a:avLst/>
              </a:prstGeom>
              <a:solidFill>
                <a:srgbClr val="A8D3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648" name="Circle"/>
              <p:cNvSpPr/>
              <p:nvPr/>
            </p:nvSpPr>
            <p:spPr>
              <a:xfrm>
                <a:off x="19050" y="7160348"/>
                <a:ext cx="203200" cy="203201"/>
              </a:xfrm>
              <a:prstGeom prst="ellipse">
                <a:avLst/>
              </a:prstGeom>
              <a:solidFill>
                <a:srgbClr val="A8D3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  <p:sp>
          <p:nvSpPr>
            <p:cNvPr id="650" name="Rectangle"/>
            <p:cNvSpPr/>
            <p:nvPr/>
          </p:nvSpPr>
          <p:spPr>
            <a:xfrm>
              <a:off x="0" y="0"/>
              <a:ext cx="461564" cy="7977951"/>
            </a:xfrm>
            <a:prstGeom prst="rect">
              <a:avLst/>
            </a:prstGeom>
            <a:solidFill>
              <a:srgbClr val="FFFFFF">
                <a:alpha val="8451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grpSp>
        <p:nvGrpSpPr>
          <p:cNvPr id="654" name="Group"/>
          <p:cNvGrpSpPr/>
          <p:nvPr/>
        </p:nvGrpSpPr>
        <p:grpSpPr>
          <a:xfrm>
            <a:off x="9911619" y="3822163"/>
            <a:ext cx="241301" cy="241301"/>
            <a:chOff x="0" y="0"/>
            <a:chExt cx="241300" cy="241300"/>
          </a:xfrm>
        </p:grpSpPr>
        <p:sp>
          <p:nvSpPr>
            <p:cNvPr id="652" name="Rectangle"/>
            <p:cNvSpPr/>
            <p:nvPr/>
          </p:nvSpPr>
          <p:spPr>
            <a:xfrm>
              <a:off x="82550" y="0"/>
              <a:ext cx="76200" cy="241300"/>
            </a:xfrm>
            <a:prstGeom prst="rect">
              <a:avLst/>
            </a:prstGeom>
            <a:solidFill>
              <a:srgbClr val="78AAD6"/>
            </a:solidFill>
            <a:ln w="6350" cap="flat">
              <a:solidFill>
                <a:srgbClr val="78AAD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653" name="Rectangle"/>
            <p:cNvSpPr/>
            <p:nvPr/>
          </p:nvSpPr>
          <p:spPr>
            <a:xfrm rot="16200000">
              <a:off x="82550" y="-1"/>
              <a:ext cx="76200" cy="241301"/>
            </a:xfrm>
            <a:prstGeom prst="rect">
              <a:avLst/>
            </a:prstGeom>
            <a:solidFill>
              <a:srgbClr val="78AAD6"/>
            </a:solidFill>
            <a:ln w="6350" cap="flat">
              <a:solidFill>
                <a:srgbClr val="78AAD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grpSp>
        <p:nvGrpSpPr>
          <p:cNvPr id="657" name="Group"/>
          <p:cNvGrpSpPr/>
          <p:nvPr/>
        </p:nvGrpSpPr>
        <p:grpSpPr>
          <a:xfrm>
            <a:off x="9911619" y="4198021"/>
            <a:ext cx="241301" cy="241301"/>
            <a:chOff x="0" y="0"/>
            <a:chExt cx="241300" cy="241300"/>
          </a:xfrm>
        </p:grpSpPr>
        <p:sp>
          <p:nvSpPr>
            <p:cNvPr id="655" name="Rectangle"/>
            <p:cNvSpPr/>
            <p:nvPr/>
          </p:nvSpPr>
          <p:spPr>
            <a:xfrm>
              <a:off x="82550" y="0"/>
              <a:ext cx="76200" cy="241300"/>
            </a:xfrm>
            <a:prstGeom prst="rect">
              <a:avLst/>
            </a:prstGeom>
            <a:solidFill>
              <a:srgbClr val="78AAD6"/>
            </a:solidFill>
            <a:ln w="6350" cap="flat">
              <a:solidFill>
                <a:srgbClr val="78AAD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656" name="Rectangle"/>
            <p:cNvSpPr/>
            <p:nvPr/>
          </p:nvSpPr>
          <p:spPr>
            <a:xfrm rot="16200000">
              <a:off x="82550" y="-1"/>
              <a:ext cx="76200" cy="241301"/>
            </a:xfrm>
            <a:prstGeom prst="rect">
              <a:avLst/>
            </a:prstGeom>
            <a:solidFill>
              <a:srgbClr val="78AAD6"/>
            </a:solidFill>
            <a:ln w="6350" cap="flat">
              <a:solidFill>
                <a:srgbClr val="78AAD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658" name="Shape"/>
          <p:cNvSpPr/>
          <p:nvPr/>
        </p:nvSpPr>
        <p:spPr>
          <a:xfrm>
            <a:off x="9936291" y="5285924"/>
            <a:ext cx="191956" cy="3206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D77C79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59" name="Shape"/>
          <p:cNvSpPr/>
          <p:nvPr/>
        </p:nvSpPr>
        <p:spPr>
          <a:xfrm>
            <a:off x="9936291" y="7916929"/>
            <a:ext cx="191956" cy="3206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D77C79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60" name="Shape"/>
          <p:cNvSpPr/>
          <p:nvPr/>
        </p:nvSpPr>
        <p:spPr>
          <a:xfrm>
            <a:off x="9936291" y="8292787"/>
            <a:ext cx="191956" cy="3206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D77C79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61" name="Shape"/>
          <p:cNvSpPr/>
          <p:nvPr/>
        </p:nvSpPr>
        <p:spPr>
          <a:xfrm>
            <a:off x="9936291" y="8670397"/>
            <a:ext cx="191956" cy="3206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D77C79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62" name="Shape"/>
          <p:cNvSpPr/>
          <p:nvPr/>
        </p:nvSpPr>
        <p:spPr>
          <a:xfrm>
            <a:off x="9936291" y="6039392"/>
            <a:ext cx="191956" cy="3206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A9ABD6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63" name="Shape"/>
          <p:cNvSpPr/>
          <p:nvPr/>
        </p:nvSpPr>
        <p:spPr>
          <a:xfrm>
            <a:off x="9936291" y="9044502"/>
            <a:ext cx="191956" cy="3206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D5D379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64" name="Shape"/>
          <p:cNvSpPr/>
          <p:nvPr/>
        </p:nvSpPr>
        <p:spPr>
          <a:xfrm>
            <a:off x="9936291" y="9420360"/>
            <a:ext cx="191956" cy="3206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D5D379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65" name="Shape"/>
          <p:cNvSpPr/>
          <p:nvPr/>
        </p:nvSpPr>
        <p:spPr>
          <a:xfrm>
            <a:off x="9936291" y="9797970"/>
            <a:ext cx="191956" cy="3206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D5D379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grpSp>
        <p:nvGrpSpPr>
          <p:cNvPr id="668" name="Group"/>
          <p:cNvGrpSpPr/>
          <p:nvPr/>
        </p:nvGrpSpPr>
        <p:grpSpPr>
          <a:xfrm>
            <a:off x="9911619" y="4949737"/>
            <a:ext cx="241301" cy="241301"/>
            <a:chOff x="0" y="0"/>
            <a:chExt cx="241300" cy="241300"/>
          </a:xfrm>
        </p:grpSpPr>
        <p:sp>
          <p:nvSpPr>
            <p:cNvPr id="666" name="Rectangle"/>
            <p:cNvSpPr/>
            <p:nvPr/>
          </p:nvSpPr>
          <p:spPr>
            <a:xfrm>
              <a:off x="82550" y="0"/>
              <a:ext cx="76200" cy="241300"/>
            </a:xfrm>
            <a:prstGeom prst="rect">
              <a:avLst/>
            </a:prstGeom>
            <a:solidFill>
              <a:srgbClr val="78AAD6"/>
            </a:solidFill>
            <a:ln w="6350" cap="flat">
              <a:solidFill>
                <a:srgbClr val="78AAD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667" name="Rectangle"/>
            <p:cNvSpPr/>
            <p:nvPr/>
          </p:nvSpPr>
          <p:spPr>
            <a:xfrm rot="16200000">
              <a:off x="82550" y="-1"/>
              <a:ext cx="76200" cy="241301"/>
            </a:xfrm>
            <a:prstGeom prst="rect">
              <a:avLst/>
            </a:prstGeom>
            <a:solidFill>
              <a:srgbClr val="78AAD6"/>
            </a:solidFill>
            <a:ln w="6350" cap="flat">
              <a:solidFill>
                <a:srgbClr val="78AAD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grpSp>
        <p:nvGrpSpPr>
          <p:cNvPr id="671" name="Group"/>
          <p:cNvGrpSpPr/>
          <p:nvPr/>
        </p:nvGrpSpPr>
        <p:grpSpPr>
          <a:xfrm>
            <a:off x="9911619" y="5701453"/>
            <a:ext cx="241301" cy="241301"/>
            <a:chOff x="0" y="0"/>
            <a:chExt cx="241300" cy="241300"/>
          </a:xfrm>
        </p:grpSpPr>
        <p:sp>
          <p:nvSpPr>
            <p:cNvPr id="669" name="Rectangle"/>
            <p:cNvSpPr/>
            <p:nvPr/>
          </p:nvSpPr>
          <p:spPr>
            <a:xfrm>
              <a:off x="82550" y="0"/>
              <a:ext cx="76200" cy="241300"/>
            </a:xfrm>
            <a:prstGeom prst="rect">
              <a:avLst/>
            </a:prstGeom>
            <a:solidFill>
              <a:srgbClr val="78AAD6"/>
            </a:solidFill>
            <a:ln w="6350" cap="flat">
              <a:solidFill>
                <a:srgbClr val="78AAD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670" name="Rectangle"/>
            <p:cNvSpPr/>
            <p:nvPr/>
          </p:nvSpPr>
          <p:spPr>
            <a:xfrm rot="16200000">
              <a:off x="82550" y="-1"/>
              <a:ext cx="76200" cy="241301"/>
            </a:xfrm>
            <a:prstGeom prst="rect">
              <a:avLst/>
            </a:prstGeom>
            <a:solidFill>
              <a:srgbClr val="78AAD6"/>
            </a:solidFill>
            <a:ln w="6350" cap="flat">
              <a:solidFill>
                <a:srgbClr val="78AAD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grpSp>
        <p:nvGrpSpPr>
          <p:cNvPr id="674" name="Group"/>
          <p:cNvGrpSpPr/>
          <p:nvPr/>
        </p:nvGrpSpPr>
        <p:grpSpPr>
          <a:xfrm>
            <a:off x="9911619" y="7204884"/>
            <a:ext cx="241301" cy="241301"/>
            <a:chOff x="0" y="0"/>
            <a:chExt cx="241300" cy="241300"/>
          </a:xfrm>
        </p:grpSpPr>
        <p:sp>
          <p:nvSpPr>
            <p:cNvPr id="672" name="Rectangle"/>
            <p:cNvSpPr/>
            <p:nvPr/>
          </p:nvSpPr>
          <p:spPr>
            <a:xfrm>
              <a:off x="82550" y="0"/>
              <a:ext cx="76200" cy="241300"/>
            </a:xfrm>
            <a:prstGeom prst="rect">
              <a:avLst/>
            </a:prstGeom>
            <a:solidFill>
              <a:srgbClr val="78AAD6"/>
            </a:solidFill>
            <a:ln w="6350" cap="flat">
              <a:solidFill>
                <a:srgbClr val="78AAD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673" name="Rectangle"/>
            <p:cNvSpPr/>
            <p:nvPr/>
          </p:nvSpPr>
          <p:spPr>
            <a:xfrm rot="16200000">
              <a:off x="82550" y="-1"/>
              <a:ext cx="76200" cy="241301"/>
            </a:xfrm>
            <a:prstGeom prst="rect">
              <a:avLst/>
            </a:prstGeom>
            <a:solidFill>
              <a:srgbClr val="78AAD6"/>
            </a:solidFill>
            <a:ln w="6350" cap="flat">
              <a:solidFill>
                <a:srgbClr val="78AAD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grpSp>
        <p:nvGrpSpPr>
          <p:cNvPr id="677" name="Group"/>
          <p:cNvGrpSpPr/>
          <p:nvPr/>
        </p:nvGrpSpPr>
        <p:grpSpPr>
          <a:xfrm>
            <a:off x="9911619" y="7580741"/>
            <a:ext cx="241301" cy="241301"/>
            <a:chOff x="0" y="0"/>
            <a:chExt cx="241300" cy="241300"/>
          </a:xfrm>
        </p:grpSpPr>
        <p:sp>
          <p:nvSpPr>
            <p:cNvPr id="675" name="Rectangle"/>
            <p:cNvSpPr/>
            <p:nvPr/>
          </p:nvSpPr>
          <p:spPr>
            <a:xfrm>
              <a:off x="82550" y="0"/>
              <a:ext cx="76200" cy="241300"/>
            </a:xfrm>
            <a:prstGeom prst="rect">
              <a:avLst/>
            </a:prstGeom>
            <a:solidFill>
              <a:srgbClr val="78AAD6"/>
            </a:solidFill>
            <a:ln w="6350" cap="flat">
              <a:solidFill>
                <a:srgbClr val="78AAD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676" name="Rectangle"/>
            <p:cNvSpPr/>
            <p:nvPr/>
          </p:nvSpPr>
          <p:spPr>
            <a:xfrm rot="16200000">
              <a:off x="82550" y="-1"/>
              <a:ext cx="76200" cy="241301"/>
            </a:xfrm>
            <a:prstGeom prst="rect">
              <a:avLst/>
            </a:prstGeom>
            <a:solidFill>
              <a:srgbClr val="78AAD6"/>
            </a:solidFill>
            <a:ln w="6350" cap="flat">
              <a:solidFill>
                <a:srgbClr val="78AAD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678" name="Circle"/>
          <p:cNvSpPr/>
          <p:nvPr/>
        </p:nvSpPr>
        <p:spPr>
          <a:xfrm>
            <a:off x="9930669" y="4592929"/>
            <a:ext cx="203201" cy="203201"/>
          </a:xfrm>
          <a:prstGeom prst="ellipse">
            <a:avLst/>
          </a:prstGeom>
          <a:solidFill>
            <a:srgbClr val="A8D379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79" name="Circle"/>
          <p:cNvSpPr/>
          <p:nvPr/>
        </p:nvSpPr>
        <p:spPr>
          <a:xfrm>
            <a:off x="9930669" y="6472218"/>
            <a:ext cx="203201" cy="203201"/>
          </a:xfrm>
          <a:prstGeom prst="ellipse">
            <a:avLst/>
          </a:prstGeom>
          <a:solidFill>
            <a:srgbClr val="A8D379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80" name="Circle"/>
          <p:cNvSpPr/>
          <p:nvPr/>
        </p:nvSpPr>
        <p:spPr>
          <a:xfrm>
            <a:off x="9930669" y="6848076"/>
            <a:ext cx="203201" cy="203201"/>
          </a:xfrm>
          <a:prstGeom prst="ellipse">
            <a:avLst/>
          </a:prstGeom>
          <a:solidFill>
            <a:srgbClr val="A8D379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81" name="Circle"/>
          <p:cNvSpPr/>
          <p:nvPr/>
        </p:nvSpPr>
        <p:spPr>
          <a:xfrm>
            <a:off x="9930669" y="10230797"/>
            <a:ext cx="203201" cy="203201"/>
          </a:xfrm>
          <a:prstGeom prst="ellipse">
            <a:avLst/>
          </a:prstGeom>
          <a:solidFill>
            <a:srgbClr val="A8D379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82" name="Circle"/>
          <p:cNvSpPr/>
          <p:nvPr/>
        </p:nvSpPr>
        <p:spPr>
          <a:xfrm>
            <a:off x="9930669" y="10606655"/>
            <a:ext cx="203201" cy="203201"/>
          </a:xfrm>
          <a:prstGeom prst="ellipse">
            <a:avLst/>
          </a:prstGeom>
          <a:solidFill>
            <a:srgbClr val="A8D379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83" name="Circle"/>
          <p:cNvSpPr/>
          <p:nvPr/>
        </p:nvSpPr>
        <p:spPr>
          <a:xfrm>
            <a:off x="9930669" y="10982513"/>
            <a:ext cx="203201" cy="203201"/>
          </a:xfrm>
          <a:prstGeom prst="ellipse">
            <a:avLst/>
          </a:prstGeom>
          <a:solidFill>
            <a:srgbClr val="A8D379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84" name="Square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graphicFrame>
        <p:nvGraphicFramePr>
          <p:cNvPr id="685" name="Table"/>
          <p:cNvGraphicFramePr/>
          <p:nvPr/>
        </p:nvGraphicFramePr>
        <p:xfrm>
          <a:off x="5876118" y="3195774"/>
          <a:ext cx="3738740" cy="8663781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9346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46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46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346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35781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FFFFFF"/>
                          </a:solidFill>
                          <a:sym typeface="Helvetica"/>
                        </a:rPr>
                        <a:t>mpg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FFFFFF"/>
                          </a:solidFill>
                          <a:sym typeface="Helvetica"/>
                        </a:rPr>
                        <a:t>cyl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FFFFFF"/>
                          </a:solidFill>
                          <a:sym typeface="Helvetica"/>
                        </a:rPr>
                        <a:t>disp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FFFFFF"/>
                          </a:solidFill>
                          <a:sym typeface="Helvetica"/>
                        </a:rPr>
                        <a:t>hp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21.0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160.0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21.0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160.0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22.8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108.0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21.4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258.0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18.7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360.0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18.1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225.0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14.3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360.0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24.4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146.7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22.8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140.8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19.2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167.6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17.8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167.6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16.4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275.8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17.3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275.8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15.2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275.8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10.4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472.0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10.4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460.0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14.7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440.0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32.4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78.7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30.4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75.7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33.9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71.1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</a:tbl>
          </a:graphicData>
        </a:graphic>
      </p:graphicFrame>
      <p:sp>
        <p:nvSpPr>
          <p:cNvPr id="686" name="Square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grpSp>
        <p:nvGrpSpPr>
          <p:cNvPr id="689" name="Group"/>
          <p:cNvGrpSpPr/>
          <p:nvPr/>
        </p:nvGrpSpPr>
        <p:grpSpPr>
          <a:xfrm>
            <a:off x="8651180" y="2288611"/>
            <a:ext cx="1027672" cy="1046480"/>
            <a:chOff x="0" y="0"/>
            <a:chExt cx="1027670" cy="1046478"/>
          </a:xfrm>
        </p:grpSpPr>
        <p:sp>
          <p:nvSpPr>
            <p:cNvPr id="687" name="fill"/>
            <p:cNvSpPr txBox="1"/>
            <p:nvPr/>
          </p:nvSpPr>
          <p:spPr>
            <a:xfrm>
              <a:off x="0" y="-1"/>
              <a:ext cx="1027671" cy="5520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>
              <a:lvl1pPr>
                <a:defRPr sz="2700" b="1">
                  <a:solidFill>
                    <a:srgbClr val="DCDEE0"/>
                  </a:solidFill>
                  <a:latin typeface="+mn-lt"/>
                  <a:ea typeface="+mn-ea"/>
                  <a:cs typeface="+mn-cs"/>
                  <a:sym typeface="Helvetica Neue"/>
                </a:defRPr>
              </a:lvl1pPr>
            </a:lstStyle>
            <a:p>
              <a:r>
                <a:t>fill</a:t>
              </a:r>
            </a:p>
          </p:txBody>
        </p:sp>
        <p:sp>
          <p:nvSpPr>
            <p:cNvPr id="688" name="Double Arrow"/>
            <p:cNvSpPr/>
            <p:nvPr/>
          </p:nvSpPr>
          <p:spPr>
            <a:xfrm rot="16200000">
              <a:off x="255030" y="648452"/>
              <a:ext cx="517610" cy="278445"/>
            </a:xfrm>
            <a:prstGeom prst="leftRightArrow">
              <a:avLst>
                <a:gd name="adj1" fmla="val 38643"/>
                <a:gd name="adj2" fmla="val 45726"/>
              </a:avLst>
            </a:prstGeom>
            <a:solidFill>
              <a:srgbClr val="FFFFFF"/>
            </a:solidFill>
            <a:ln w="25400" cap="flat">
              <a:solidFill>
                <a:srgbClr val="000000">
                  <a:alpha val="30000"/>
                </a:srgbClr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grpSp>
        <p:nvGrpSpPr>
          <p:cNvPr id="722" name="Group"/>
          <p:cNvGrpSpPr/>
          <p:nvPr/>
        </p:nvGrpSpPr>
        <p:grpSpPr>
          <a:xfrm>
            <a:off x="7446164" y="3869469"/>
            <a:ext cx="167551" cy="7366618"/>
            <a:chOff x="0" y="0"/>
            <a:chExt cx="167550" cy="7366617"/>
          </a:xfrm>
        </p:grpSpPr>
        <p:sp>
          <p:nvSpPr>
            <p:cNvPr id="690" name="Circle"/>
            <p:cNvSpPr/>
            <p:nvPr/>
          </p:nvSpPr>
          <p:spPr>
            <a:xfrm>
              <a:off x="24954" y="6483567"/>
              <a:ext cx="127001" cy="12700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691" name="Circle"/>
            <p:cNvSpPr/>
            <p:nvPr/>
          </p:nvSpPr>
          <p:spPr>
            <a:xfrm>
              <a:off x="24285" y="6861592"/>
              <a:ext cx="127001" cy="12700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692" name="Circle"/>
            <p:cNvSpPr/>
            <p:nvPr/>
          </p:nvSpPr>
          <p:spPr>
            <a:xfrm>
              <a:off x="23617" y="7239617"/>
              <a:ext cx="127001" cy="12700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693" name="Circle"/>
            <p:cNvSpPr/>
            <p:nvPr/>
          </p:nvSpPr>
          <p:spPr>
            <a:xfrm>
              <a:off x="30970" y="3081346"/>
              <a:ext cx="127001" cy="12700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694" name="Circle"/>
            <p:cNvSpPr/>
            <p:nvPr/>
          </p:nvSpPr>
          <p:spPr>
            <a:xfrm>
              <a:off x="31638" y="2703322"/>
              <a:ext cx="127001" cy="12700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695" name="Circle"/>
            <p:cNvSpPr/>
            <p:nvPr/>
          </p:nvSpPr>
          <p:spPr>
            <a:xfrm>
              <a:off x="34980" y="813199"/>
              <a:ext cx="127001" cy="12700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696" name="Shape"/>
            <p:cNvSpPr/>
            <p:nvPr/>
          </p:nvSpPr>
          <p:spPr>
            <a:xfrm>
              <a:off x="37595" y="6082971"/>
              <a:ext cx="103056" cy="1721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697" name="Shape"/>
            <p:cNvSpPr/>
            <p:nvPr/>
          </p:nvSpPr>
          <p:spPr>
            <a:xfrm>
              <a:off x="38263" y="5704947"/>
              <a:ext cx="103056" cy="1721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698" name="Shape"/>
            <p:cNvSpPr/>
            <p:nvPr/>
          </p:nvSpPr>
          <p:spPr>
            <a:xfrm>
              <a:off x="38932" y="5326922"/>
              <a:ext cx="103056" cy="1721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699" name="Shape"/>
            <p:cNvSpPr/>
            <p:nvPr/>
          </p:nvSpPr>
          <p:spPr>
            <a:xfrm>
              <a:off x="39600" y="4948897"/>
              <a:ext cx="103056" cy="1721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00" name="Shape"/>
            <p:cNvSpPr/>
            <p:nvPr/>
          </p:nvSpPr>
          <p:spPr>
            <a:xfrm>
              <a:off x="40268" y="4570873"/>
              <a:ext cx="103057" cy="1721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01" name="Shape"/>
            <p:cNvSpPr/>
            <p:nvPr/>
          </p:nvSpPr>
          <p:spPr>
            <a:xfrm>
              <a:off x="40937" y="4192848"/>
              <a:ext cx="103056" cy="1721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02" name="Shape"/>
            <p:cNvSpPr/>
            <p:nvPr/>
          </p:nvSpPr>
          <p:spPr>
            <a:xfrm>
              <a:off x="44279" y="2302725"/>
              <a:ext cx="103056" cy="1721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03" name="Shape"/>
            <p:cNvSpPr/>
            <p:nvPr/>
          </p:nvSpPr>
          <p:spPr>
            <a:xfrm>
              <a:off x="45616" y="1546676"/>
              <a:ext cx="103056" cy="1721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grpSp>
          <p:nvGrpSpPr>
            <p:cNvPr id="706" name="Group"/>
            <p:cNvGrpSpPr/>
            <p:nvPr/>
          </p:nvGrpSpPr>
          <p:grpSpPr>
            <a:xfrm>
              <a:off x="-1" y="3780245"/>
              <a:ext cx="160868" cy="160868"/>
              <a:chOff x="27516" y="0"/>
              <a:chExt cx="160866" cy="160866"/>
            </a:xfrm>
          </p:grpSpPr>
          <p:sp>
            <p:nvSpPr>
              <p:cNvPr id="704" name="Rectangle"/>
              <p:cNvSpPr/>
              <p:nvPr/>
            </p:nvSpPr>
            <p:spPr>
              <a:xfrm>
                <a:off x="82550" y="0"/>
                <a:ext cx="50800" cy="160867"/>
              </a:xfrm>
              <a:prstGeom prst="rect">
                <a:avLst/>
              </a:prstGeom>
              <a:solidFill>
                <a:srgbClr val="000000"/>
              </a:solidFill>
              <a:ln w="6350" cap="flat">
                <a:solidFill>
                  <a:srgbClr val="53585F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705" name="Rectangle"/>
              <p:cNvSpPr/>
              <p:nvPr/>
            </p:nvSpPr>
            <p:spPr>
              <a:xfrm rot="16200000">
                <a:off x="82550" y="-1"/>
                <a:ext cx="50800" cy="160868"/>
              </a:xfrm>
              <a:prstGeom prst="rect">
                <a:avLst/>
              </a:prstGeom>
              <a:solidFill>
                <a:srgbClr val="000000"/>
              </a:solidFill>
              <a:ln w="6350" cap="flat">
                <a:solidFill>
                  <a:srgbClr val="53585F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  <p:grpSp>
          <p:nvGrpSpPr>
            <p:cNvPr id="709" name="Group"/>
            <p:cNvGrpSpPr/>
            <p:nvPr/>
          </p:nvGrpSpPr>
          <p:grpSpPr>
            <a:xfrm>
              <a:off x="668" y="3402221"/>
              <a:ext cx="160868" cy="160867"/>
              <a:chOff x="27516" y="0"/>
              <a:chExt cx="160866" cy="160866"/>
            </a:xfrm>
          </p:grpSpPr>
          <p:sp>
            <p:nvSpPr>
              <p:cNvPr id="707" name="Rectangle"/>
              <p:cNvSpPr/>
              <p:nvPr/>
            </p:nvSpPr>
            <p:spPr>
              <a:xfrm>
                <a:off x="82550" y="0"/>
                <a:ext cx="50800" cy="160867"/>
              </a:xfrm>
              <a:prstGeom prst="rect">
                <a:avLst/>
              </a:prstGeom>
              <a:solidFill>
                <a:srgbClr val="000000"/>
              </a:solidFill>
              <a:ln w="6350" cap="flat">
                <a:solidFill>
                  <a:srgbClr val="53585F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708" name="Rectangle"/>
              <p:cNvSpPr/>
              <p:nvPr/>
            </p:nvSpPr>
            <p:spPr>
              <a:xfrm rot="16200000">
                <a:off x="82550" y="-1"/>
                <a:ext cx="50800" cy="160868"/>
              </a:xfrm>
              <a:prstGeom prst="rect">
                <a:avLst/>
              </a:prstGeom>
              <a:solidFill>
                <a:srgbClr val="000000"/>
              </a:solidFill>
              <a:ln w="6350" cap="flat">
                <a:solidFill>
                  <a:srgbClr val="53585F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  <p:grpSp>
          <p:nvGrpSpPr>
            <p:cNvPr id="712" name="Group"/>
            <p:cNvGrpSpPr/>
            <p:nvPr/>
          </p:nvGrpSpPr>
          <p:grpSpPr>
            <a:xfrm>
              <a:off x="3342" y="1890122"/>
              <a:ext cx="160867" cy="160868"/>
              <a:chOff x="27516" y="0"/>
              <a:chExt cx="160866" cy="160866"/>
            </a:xfrm>
          </p:grpSpPr>
          <p:sp>
            <p:nvSpPr>
              <p:cNvPr id="710" name="Rectangle"/>
              <p:cNvSpPr/>
              <p:nvPr/>
            </p:nvSpPr>
            <p:spPr>
              <a:xfrm>
                <a:off x="82550" y="0"/>
                <a:ext cx="50800" cy="160867"/>
              </a:xfrm>
              <a:prstGeom prst="rect">
                <a:avLst/>
              </a:prstGeom>
              <a:solidFill>
                <a:srgbClr val="000000"/>
              </a:solidFill>
              <a:ln w="6350" cap="flat">
                <a:solidFill>
                  <a:srgbClr val="53585F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711" name="Rectangle"/>
              <p:cNvSpPr/>
              <p:nvPr/>
            </p:nvSpPr>
            <p:spPr>
              <a:xfrm rot="16200000">
                <a:off x="82550" y="-1"/>
                <a:ext cx="50800" cy="160868"/>
              </a:xfrm>
              <a:prstGeom prst="rect">
                <a:avLst/>
              </a:prstGeom>
              <a:solidFill>
                <a:srgbClr val="000000"/>
              </a:solidFill>
              <a:ln w="6350" cap="flat">
                <a:solidFill>
                  <a:srgbClr val="53585F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  <p:grpSp>
          <p:nvGrpSpPr>
            <p:cNvPr id="715" name="Group"/>
            <p:cNvGrpSpPr/>
            <p:nvPr/>
          </p:nvGrpSpPr>
          <p:grpSpPr>
            <a:xfrm>
              <a:off x="4678" y="1134073"/>
              <a:ext cx="160868" cy="160868"/>
              <a:chOff x="27516" y="0"/>
              <a:chExt cx="160866" cy="160866"/>
            </a:xfrm>
          </p:grpSpPr>
          <p:sp>
            <p:nvSpPr>
              <p:cNvPr id="713" name="Rectangle"/>
              <p:cNvSpPr/>
              <p:nvPr/>
            </p:nvSpPr>
            <p:spPr>
              <a:xfrm>
                <a:off x="82550" y="0"/>
                <a:ext cx="50800" cy="160867"/>
              </a:xfrm>
              <a:prstGeom prst="rect">
                <a:avLst/>
              </a:prstGeom>
              <a:solidFill>
                <a:srgbClr val="000000"/>
              </a:solidFill>
              <a:ln w="6350" cap="flat">
                <a:solidFill>
                  <a:srgbClr val="53585F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714" name="Rectangle"/>
              <p:cNvSpPr/>
              <p:nvPr/>
            </p:nvSpPr>
            <p:spPr>
              <a:xfrm rot="16200000">
                <a:off x="82550" y="-1"/>
                <a:ext cx="50800" cy="160868"/>
              </a:xfrm>
              <a:prstGeom prst="rect">
                <a:avLst/>
              </a:prstGeom>
              <a:solidFill>
                <a:srgbClr val="000000"/>
              </a:solidFill>
              <a:ln w="6350" cap="flat">
                <a:solidFill>
                  <a:srgbClr val="53585F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  <p:grpSp>
          <p:nvGrpSpPr>
            <p:cNvPr id="718" name="Group"/>
            <p:cNvGrpSpPr/>
            <p:nvPr/>
          </p:nvGrpSpPr>
          <p:grpSpPr>
            <a:xfrm>
              <a:off x="6015" y="378024"/>
              <a:ext cx="160868" cy="160868"/>
              <a:chOff x="27516" y="0"/>
              <a:chExt cx="160866" cy="160866"/>
            </a:xfrm>
          </p:grpSpPr>
          <p:sp>
            <p:nvSpPr>
              <p:cNvPr id="716" name="Rectangle"/>
              <p:cNvSpPr/>
              <p:nvPr/>
            </p:nvSpPr>
            <p:spPr>
              <a:xfrm>
                <a:off x="82550" y="0"/>
                <a:ext cx="50800" cy="160867"/>
              </a:xfrm>
              <a:prstGeom prst="rect">
                <a:avLst/>
              </a:prstGeom>
              <a:solidFill>
                <a:srgbClr val="000000"/>
              </a:solidFill>
              <a:ln w="6350" cap="flat">
                <a:solidFill>
                  <a:srgbClr val="53585F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717" name="Rectangle"/>
              <p:cNvSpPr/>
              <p:nvPr/>
            </p:nvSpPr>
            <p:spPr>
              <a:xfrm rot="16200000">
                <a:off x="82550" y="-1"/>
                <a:ext cx="50800" cy="160868"/>
              </a:xfrm>
              <a:prstGeom prst="rect">
                <a:avLst/>
              </a:prstGeom>
              <a:solidFill>
                <a:srgbClr val="000000"/>
              </a:solidFill>
              <a:ln w="6350" cap="flat">
                <a:solidFill>
                  <a:srgbClr val="53585F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  <p:grpSp>
          <p:nvGrpSpPr>
            <p:cNvPr id="721" name="Group"/>
            <p:cNvGrpSpPr/>
            <p:nvPr/>
          </p:nvGrpSpPr>
          <p:grpSpPr>
            <a:xfrm>
              <a:off x="6684" y="0"/>
              <a:ext cx="160867" cy="160867"/>
              <a:chOff x="27516" y="0"/>
              <a:chExt cx="160866" cy="160866"/>
            </a:xfrm>
          </p:grpSpPr>
          <p:sp>
            <p:nvSpPr>
              <p:cNvPr id="719" name="Rectangle"/>
              <p:cNvSpPr/>
              <p:nvPr/>
            </p:nvSpPr>
            <p:spPr>
              <a:xfrm>
                <a:off x="82550" y="0"/>
                <a:ext cx="50800" cy="160867"/>
              </a:xfrm>
              <a:prstGeom prst="rect">
                <a:avLst/>
              </a:prstGeom>
              <a:solidFill>
                <a:srgbClr val="000000"/>
              </a:solidFill>
              <a:ln w="6350" cap="flat">
                <a:solidFill>
                  <a:srgbClr val="53585F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720" name="Rectangle"/>
              <p:cNvSpPr/>
              <p:nvPr/>
            </p:nvSpPr>
            <p:spPr>
              <a:xfrm rot="16200000">
                <a:off x="82550" y="-1"/>
                <a:ext cx="50800" cy="160868"/>
              </a:xfrm>
              <a:prstGeom prst="rect">
                <a:avLst/>
              </a:prstGeom>
              <a:solidFill>
                <a:srgbClr val="000000"/>
              </a:solidFill>
              <a:ln w="6350" cap="flat">
                <a:solidFill>
                  <a:srgbClr val="53585F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</p:grpSp>
      <p:grpSp>
        <p:nvGrpSpPr>
          <p:cNvPr id="725" name="Group"/>
          <p:cNvGrpSpPr/>
          <p:nvPr/>
        </p:nvGrpSpPr>
        <p:grpSpPr>
          <a:xfrm>
            <a:off x="6712299" y="2270894"/>
            <a:ext cx="1185926" cy="1057803"/>
            <a:chOff x="0" y="-11323"/>
            <a:chExt cx="1185924" cy="1057802"/>
          </a:xfrm>
        </p:grpSpPr>
        <p:sp>
          <p:nvSpPr>
            <p:cNvPr id="723" name="shape"/>
            <p:cNvSpPr txBox="1"/>
            <p:nvPr/>
          </p:nvSpPr>
          <p:spPr>
            <a:xfrm>
              <a:off x="0" y="-11324"/>
              <a:ext cx="1185925" cy="5746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>
              <a:lvl1pPr>
                <a:defRPr sz="2700">
                  <a:solidFill>
                    <a:srgbClr val="53585F"/>
                  </a:solidFill>
                  <a:latin typeface="Source Sans Pro Semibold"/>
                  <a:ea typeface="Source Sans Pro Semibold"/>
                  <a:cs typeface="Source Sans Pro Semibold"/>
                  <a:sym typeface="Source Sans Pro Semibold"/>
                </a:defRPr>
              </a:lvl1pPr>
            </a:lstStyle>
            <a:p>
              <a:r>
                <a:t>shape</a:t>
              </a:r>
            </a:p>
          </p:txBody>
        </p:sp>
        <p:sp>
          <p:nvSpPr>
            <p:cNvPr id="724" name="Double Arrow"/>
            <p:cNvSpPr/>
            <p:nvPr/>
          </p:nvSpPr>
          <p:spPr>
            <a:xfrm rot="16200000">
              <a:off x="334158" y="648452"/>
              <a:ext cx="517609" cy="278445"/>
            </a:xfrm>
            <a:prstGeom prst="leftRightArrow">
              <a:avLst>
                <a:gd name="adj1" fmla="val 38643"/>
                <a:gd name="adj2" fmla="val 45726"/>
              </a:avLst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726" name="data"/>
          <p:cNvSpPr txBox="1"/>
          <p:nvPr/>
        </p:nvSpPr>
        <p:spPr>
          <a:xfrm>
            <a:off x="6981910" y="11759115"/>
            <a:ext cx="1541452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4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data</a:t>
            </a:r>
          </a:p>
        </p:txBody>
      </p:sp>
      <p:sp>
        <p:nvSpPr>
          <p:cNvPr id="727" name="geom"/>
          <p:cNvSpPr txBox="1"/>
          <p:nvPr/>
        </p:nvSpPr>
        <p:spPr>
          <a:xfrm>
            <a:off x="9268689" y="11762544"/>
            <a:ext cx="1541452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4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geom</a:t>
            </a:r>
          </a:p>
        </p:txBody>
      </p:sp>
      <p:sp>
        <p:nvSpPr>
          <p:cNvPr id="728" name="mappings"/>
          <p:cNvSpPr txBox="1"/>
          <p:nvPr/>
        </p:nvSpPr>
        <p:spPr>
          <a:xfrm>
            <a:off x="5924499" y="1514681"/>
            <a:ext cx="3656274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4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mappings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200"/>
                                        <p:tgtEl>
                                          <p:spTgt spid="7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9" presetClass="entr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2" grpId="2" animBg="1" advAuto="0"/>
      <p:bldP spid="725" grpId="1" animBg="1" advAuto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0" name="ggplot2-hex.png" descr="ggplot2-h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73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pic>
        <p:nvPicPr>
          <p:cNvPr id="732" name="plot1.png" descr="plot1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807843" y="3627639"/>
            <a:ext cx="8708225" cy="831470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767" name="Group"/>
          <p:cNvGrpSpPr/>
          <p:nvPr/>
        </p:nvGrpSpPr>
        <p:grpSpPr>
          <a:xfrm>
            <a:off x="9801486" y="3513429"/>
            <a:ext cx="461565" cy="7977951"/>
            <a:chOff x="0" y="0"/>
            <a:chExt cx="461563" cy="7977950"/>
          </a:xfrm>
        </p:grpSpPr>
        <p:grpSp>
          <p:nvGrpSpPr>
            <p:cNvPr id="765" name="Group"/>
            <p:cNvGrpSpPr/>
            <p:nvPr/>
          </p:nvGrpSpPr>
          <p:grpSpPr>
            <a:xfrm>
              <a:off x="110131" y="307200"/>
              <a:ext cx="241301" cy="7363550"/>
              <a:chOff x="0" y="0"/>
              <a:chExt cx="241300" cy="7363548"/>
            </a:xfrm>
          </p:grpSpPr>
          <p:grpSp>
            <p:nvGrpSpPr>
              <p:cNvPr id="735" name="Group"/>
              <p:cNvGrpSpPr/>
              <p:nvPr/>
            </p:nvGrpSpPr>
            <p:grpSpPr>
              <a:xfrm>
                <a:off x="0" y="0"/>
                <a:ext cx="241300" cy="241300"/>
                <a:chOff x="0" y="0"/>
                <a:chExt cx="241300" cy="241300"/>
              </a:xfrm>
            </p:grpSpPr>
            <p:sp>
              <p:nvSpPr>
                <p:cNvPr id="733" name="Rectangle"/>
                <p:cNvSpPr/>
                <p:nvPr/>
              </p:nvSpPr>
              <p:spPr>
                <a:xfrm>
                  <a:off x="82550" y="0"/>
                  <a:ext cx="76200" cy="241300"/>
                </a:xfrm>
                <a:prstGeom prst="rect">
                  <a:avLst/>
                </a:prstGeom>
                <a:solidFill>
                  <a:srgbClr val="78AAD6"/>
                </a:solidFill>
                <a:ln w="6350" cap="flat">
                  <a:solidFill>
                    <a:srgbClr val="78AAD6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734" name="Rectangle"/>
                <p:cNvSpPr/>
                <p:nvPr/>
              </p:nvSpPr>
              <p:spPr>
                <a:xfrm rot="16200000">
                  <a:off x="82550" y="-1"/>
                  <a:ext cx="76200" cy="241301"/>
                </a:xfrm>
                <a:prstGeom prst="rect">
                  <a:avLst/>
                </a:prstGeom>
                <a:solidFill>
                  <a:srgbClr val="78AAD6"/>
                </a:solidFill>
                <a:ln w="6350" cap="flat">
                  <a:solidFill>
                    <a:srgbClr val="78AAD6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  <p:grpSp>
            <p:nvGrpSpPr>
              <p:cNvPr id="738" name="Group"/>
              <p:cNvGrpSpPr/>
              <p:nvPr/>
            </p:nvGrpSpPr>
            <p:grpSpPr>
              <a:xfrm>
                <a:off x="0" y="375857"/>
                <a:ext cx="241300" cy="241301"/>
                <a:chOff x="0" y="0"/>
                <a:chExt cx="241300" cy="241300"/>
              </a:xfrm>
            </p:grpSpPr>
            <p:sp>
              <p:nvSpPr>
                <p:cNvPr id="736" name="Rectangle"/>
                <p:cNvSpPr/>
                <p:nvPr/>
              </p:nvSpPr>
              <p:spPr>
                <a:xfrm>
                  <a:off x="82550" y="0"/>
                  <a:ext cx="76200" cy="241300"/>
                </a:xfrm>
                <a:prstGeom prst="rect">
                  <a:avLst/>
                </a:prstGeom>
                <a:solidFill>
                  <a:srgbClr val="78AAD6"/>
                </a:solidFill>
                <a:ln w="6350" cap="flat">
                  <a:solidFill>
                    <a:srgbClr val="78AAD6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737" name="Rectangle"/>
                <p:cNvSpPr/>
                <p:nvPr/>
              </p:nvSpPr>
              <p:spPr>
                <a:xfrm rot="16200000">
                  <a:off x="82550" y="-1"/>
                  <a:ext cx="76200" cy="241301"/>
                </a:xfrm>
                <a:prstGeom prst="rect">
                  <a:avLst/>
                </a:prstGeom>
                <a:solidFill>
                  <a:srgbClr val="78AAD6"/>
                </a:solidFill>
                <a:ln w="6350" cap="flat">
                  <a:solidFill>
                    <a:srgbClr val="78AAD6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  <p:sp>
            <p:nvSpPr>
              <p:cNvPr id="739" name="Shape"/>
              <p:cNvSpPr/>
              <p:nvPr/>
            </p:nvSpPr>
            <p:spPr>
              <a:xfrm>
                <a:off x="24672" y="1463760"/>
                <a:ext cx="191956" cy="32064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0800"/>
                    </a:moveTo>
                    <a:lnTo>
                      <a:pt x="10800" y="21600"/>
                    </a:lnTo>
                    <a:lnTo>
                      <a:pt x="21600" y="10800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D77C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740" name="Shape"/>
              <p:cNvSpPr/>
              <p:nvPr/>
            </p:nvSpPr>
            <p:spPr>
              <a:xfrm>
                <a:off x="24672" y="4094764"/>
                <a:ext cx="191956" cy="32064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0800"/>
                    </a:moveTo>
                    <a:lnTo>
                      <a:pt x="10800" y="21600"/>
                    </a:lnTo>
                    <a:lnTo>
                      <a:pt x="21600" y="10800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D77C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741" name="Shape"/>
              <p:cNvSpPr/>
              <p:nvPr/>
            </p:nvSpPr>
            <p:spPr>
              <a:xfrm>
                <a:off x="24672" y="4470623"/>
                <a:ext cx="191956" cy="32064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0800"/>
                    </a:moveTo>
                    <a:lnTo>
                      <a:pt x="10800" y="21600"/>
                    </a:lnTo>
                    <a:lnTo>
                      <a:pt x="21600" y="10800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D77C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742" name="Shape"/>
              <p:cNvSpPr/>
              <p:nvPr/>
            </p:nvSpPr>
            <p:spPr>
              <a:xfrm>
                <a:off x="24672" y="4848233"/>
                <a:ext cx="191956" cy="32064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0800"/>
                    </a:moveTo>
                    <a:lnTo>
                      <a:pt x="10800" y="21600"/>
                    </a:lnTo>
                    <a:lnTo>
                      <a:pt x="21600" y="10800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D77C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743" name="Shape"/>
              <p:cNvSpPr/>
              <p:nvPr/>
            </p:nvSpPr>
            <p:spPr>
              <a:xfrm>
                <a:off x="24672" y="2217228"/>
                <a:ext cx="191956" cy="32064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0800"/>
                    </a:moveTo>
                    <a:lnTo>
                      <a:pt x="10800" y="21600"/>
                    </a:lnTo>
                    <a:lnTo>
                      <a:pt x="21600" y="10800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A9ABD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744" name="Shape"/>
              <p:cNvSpPr/>
              <p:nvPr/>
            </p:nvSpPr>
            <p:spPr>
              <a:xfrm>
                <a:off x="24672" y="5222338"/>
                <a:ext cx="191956" cy="32064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0800"/>
                    </a:moveTo>
                    <a:lnTo>
                      <a:pt x="10800" y="21600"/>
                    </a:lnTo>
                    <a:lnTo>
                      <a:pt x="21600" y="10800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D5D3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745" name="Shape"/>
              <p:cNvSpPr/>
              <p:nvPr/>
            </p:nvSpPr>
            <p:spPr>
              <a:xfrm>
                <a:off x="24672" y="5598196"/>
                <a:ext cx="191956" cy="32064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0800"/>
                    </a:moveTo>
                    <a:lnTo>
                      <a:pt x="10800" y="21600"/>
                    </a:lnTo>
                    <a:lnTo>
                      <a:pt x="21600" y="10800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D5D3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746" name="Shape"/>
              <p:cNvSpPr/>
              <p:nvPr/>
            </p:nvSpPr>
            <p:spPr>
              <a:xfrm>
                <a:off x="24672" y="5975806"/>
                <a:ext cx="191956" cy="32064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0800"/>
                    </a:moveTo>
                    <a:lnTo>
                      <a:pt x="10800" y="21600"/>
                    </a:lnTo>
                    <a:lnTo>
                      <a:pt x="21600" y="10800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D5D3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grpSp>
            <p:nvGrpSpPr>
              <p:cNvPr id="749" name="Group"/>
              <p:cNvGrpSpPr/>
              <p:nvPr/>
            </p:nvGrpSpPr>
            <p:grpSpPr>
              <a:xfrm>
                <a:off x="0" y="1127573"/>
                <a:ext cx="241300" cy="241301"/>
                <a:chOff x="0" y="0"/>
                <a:chExt cx="241300" cy="241300"/>
              </a:xfrm>
            </p:grpSpPr>
            <p:sp>
              <p:nvSpPr>
                <p:cNvPr id="747" name="Rectangle"/>
                <p:cNvSpPr/>
                <p:nvPr/>
              </p:nvSpPr>
              <p:spPr>
                <a:xfrm>
                  <a:off x="82550" y="0"/>
                  <a:ext cx="76200" cy="241300"/>
                </a:xfrm>
                <a:prstGeom prst="rect">
                  <a:avLst/>
                </a:prstGeom>
                <a:solidFill>
                  <a:srgbClr val="78AAD6"/>
                </a:solidFill>
                <a:ln w="6350" cap="flat">
                  <a:solidFill>
                    <a:srgbClr val="78AAD6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748" name="Rectangle"/>
                <p:cNvSpPr/>
                <p:nvPr/>
              </p:nvSpPr>
              <p:spPr>
                <a:xfrm rot="16200000">
                  <a:off x="82550" y="-1"/>
                  <a:ext cx="76200" cy="241301"/>
                </a:xfrm>
                <a:prstGeom prst="rect">
                  <a:avLst/>
                </a:prstGeom>
                <a:solidFill>
                  <a:srgbClr val="78AAD6"/>
                </a:solidFill>
                <a:ln w="6350" cap="flat">
                  <a:solidFill>
                    <a:srgbClr val="78AAD6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  <p:grpSp>
            <p:nvGrpSpPr>
              <p:cNvPr id="752" name="Group"/>
              <p:cNvGrpSpPr/>
              <p:nvPr/>
            </p:nvGrpSpPr>
            <p:grpSpPr>
              <a:xfrm>
                <a:off x="0" y="1879288"/>
                <a:ext cx="241300" cy="241301"/>
                <a:chOff x="0" y="0"/>
                <a:chExt cx="241300" cy="241300"/>
              </a:xfrm>
            </p:grpSpPr>
            <p:sp>
              <p:nvSpPr>
                <p:cNvPr id="750" name="Rectangle"/>
                <p:cNvSpPr/>
                <p:nvPr/>
              </p:nvSpPr>
              <p:spPr>
                <a:xfrm>
                  <a:off x="82550" y="0"/>
                  <a:ext cx="76200" cy="241300"/>
                </a:xfrm>
                <a:prstGeom prst="rect">
                  <a:avLst/>
                </a:prstGeom>
                <a:solidFill>
                  <a:srgbClr val="78AAD6"/>
                </a:solidFill>
                <a:ln w="6350" cap="flat">
                  <a:solidFill>
                    <a:srgbClr val="78AAD6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751" name="Rectangle"/>
                <p:cNvSpPr/>
                <p:nvPr/>
              </p:nvSpPr>
              <p:spPr>
                <a:xfrm rot="16200000">
                  <a:off x="82550" y="-1"/>
                  <a:ext cx="76200" cy="241301"/>
                </a:xfrm>
                <a:prstGeom prst="rect">
                  <a:avLst/>
                </a:prstGeom>
                <a:solidFill>
                  <a:srgbClr val="78AAD6"/>
                </a:solidFill>
                <a:ln w="6350" cap="flat">
                  <a:solidFill>
                    <a:srgbClr val="78AAD6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  <p:grpSp>
            <p:nvGrpSpPr>
              <p:cNvPr id="755" name="Group"/>
              <p:cNvGrpSpPr/>
              <p:nvPr/>
            </p:nvGrpSpPr>
            <p:grpSpPr>
              <a:xfrm>
                <a:off x="0" y="3382720"/>
                <a:ext cx="241300" cy="241301"/>
                <a:chOff x="0" y="0"/>
                <a:chExt cx="241300" cy="241300"/>
              </a:xfrm>
            </p:grpSpPr>
            <p:sp>
              <p:nvSpPr>
                <p:cNvPr id="753" name="Rectangle"/>
                <p:cNvSpPr/>
                <p:nvPr/>
              </p:nvSpPr>
              <p:spPr>
                <a:xfrm>
                  <a:off x="82550" y="0"/>
                  <a:ext cx="76200" cy="241300"/>
                </a:xfrm>
                <a:prstGeom prst="rect">
                  <a:avLst/>
                </a:prstGeom>
                <a:solidFill>
                  <a:srgbClr val="78AAD6"/>
                </a:solidFill>
                <a:ln w="6350" cap="flat">
                  <a:solidFill>
                    <a:srgbClr val="78AAD6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754" name="Rectangle"/>
                <p:cNvSpPr/>
                <p:nvPr/>
              </p:nvSpPr>
              <p:spPr>
                <a:xfrm rot="16200000">
                  <a:off x="82550" y="-1"/>
                  <a:ext cx="76200" cy="241301"/>
                </a:xfrm>
                <a:prstGeom prst="rect">
                  <a:avLst/>
                </a:prstGeom>
                <a:solidFill>
                  <a:srgbClr val="78AAD6"/>
                </a:solidFill>
                <a:ln w="6350" cap="flat">
                  <a:solidFill>
                    <a:srgbClr val="78AAD6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  <p:grpSp>
            <p:nvGrpSpPr>
              <p:cNvPr id="758" name="Group"/>
              <p:cNvGrpSpPr/>
              <p:nvPr/>
            </p:nvGrpSpPr>
            <p:grpSpPr>
              <a:xfrm>
                <a:off x="0" y="3758578"/>
                <a:ext cx="241300" cy="241301"/>
                <a:chOff x="0" y="0"/>
                <a:chExt cx="241300" cy="241300"/>
              </a:xfrm>
            </p:grpSpPr>
            <p:sp>
              <p:nvSpPr>
                <p:cNvPr id="756" name="Rectangle"/>
                <p:cNvSpPr/>
                <p:nvPr/>
              </p:nvSpPr>
              <p:spPr>
                <a:xfrm>
                  <a:off x="82550" y="0"/>
                  <a:ext cx="76200" cy="241300"/>
                </a:xfrm>
                <a:prstGeom prst="rect">
                  <a:avLst/>
                </a:prstGeom>
                <a:solidFill>
                  <a:srgbClr val="78AAD6"/>
                </a:solidFill>
                <a:ln w="6350" cap="flat">
                  <a:solidFill>
                    <a:srgbClr val="78AAD6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757" name="Rectangle"/>
                <p:cNvSpPr/>
                <p:nvPr/>
              </p:nvSpPr>
              <p:spPr>
                <a:xfrm rot="16200000">
                  <a:off x="82550" y="-1"/>
                  <a:ext cx="76200" cy="241301"/>
                </a:xfrm>
                <a:prstGeom prst="rect">
                  <a:avLst/>
                </a:prstGeom>
                <a:solidFill>
                  <a:srgbClr val="78AAD6"/>
                </a:solidFill>
                <a:ln w="6350" cap="flat">
                  <a:solidFill>
                    <a:srgbClr val="78AAD6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  <p:sp>
            <p:nvSpPr>
              <p:cNvPr id="759" name="Circle"/>
              <p:cNvSpPr/>
              <p:nvPr/>
            </p:nvSpPr>
            <p:spPr>
              <a:xfrm>
                <a:off x="19050" y="770765"/>
                <a:ext cx="203200" cy="203201"/>
              </a:xfrm>
              <a:prstGeom prst="ellipse">
                <a:avLst/>
              </a:prstGeom>
              <a:solidFill>
                <a:srgbClr val="A8D3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760" name="Circle"/>
              <p:cNvSpPr/>
              <p:nvPr/>
            </p:nvSpPr>
            <p:spPr>
              <a:xfrm>
                <a:off x="19050" y="2650054"/>
                <a:ext cx="203200" cy="203201"/>
              </a:xfrm>
              <a:prstGeom prst="ellipse">
                <a:avLst/>
              </a:prstGeom>
              <a:solidFill>
                <a:srgbClr val="A8D3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761" name="Circle"/>
              <p:cNvSpPr/>
              <p:nvPr/>
            </p:nvSpPr>
            <p:spPr>
              <a:xfrm>
                <a:off x="19050" y="3025912"/>
                <a:ext cx="203200" cy="203201"/>
              </a:xfrm>
              <a:prstGeom prst="ellipse">
                <a:avLst/>
              </a:prstGeom>
              <a:solidFill>
                <a:srgbClr val="A8D3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762" name="Circle"/>
              <p:cNvSpPr/>
              <p:nvPr/>
            </p:nvSpPr>
            <p:spPr>
              <a:xfrm>
                <a:off x="19050" y="6408632"/>
                <a:ext cx="203200" cy="203201"/>
              </a:xfrm>
              <a:prstGeom prst="ellipse">
                <a:avLst/>
              </a:prstGeom>
              <a:solidFill>
                <a:srgbClr val="A8D3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763" name="Circle"/>
              <p:cNvSpPr/>
              <p:nvPr/>
            </p:nvSpPr>
            <p:spPr>
              <a:xfrm>
                <a:off x="19050" y="6784491"/>
                <a:ext cx="203200" cy="203201"/>
              </a:xfrm>
              <a:prstGeom prst="ellipse">
                <a:avLst/>
              </a:prstGeom>
              <a:solidFill>
                <a:srgbClr val="A8D3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764" name="Circle"/>
              <p:cNvSpPr/>
              <p:nvPr/>
            </p:nvSpPr>
            <p:spPr>
              <a:xfrm>
                <a:off x="19050" y="7160348"/>
                <a:ext cx="203200" cy="203201"/>
              </a:xfrm>
              <a:prstGeom prst="ellipse">
                <a:avLst/>
              </a:prstGeom>
              <a:solidFill>
                <a:srgbClr val="A8D3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  <p:sp>
          <p:nvSpPr>
            <p:cNvPr id="766" name="Rectangle"/>
            <p:cNvSpPr/>
            <p:nvPr/>
          </p:nvSpPr>
          <p:spPr>
            <a:xfrm>
              <a:off x="0" y="0"/>
              <a:ext cx="461564" cy="7977951"/>
            </a:xfrm>
            <a:prstGeom prst="rect">
              <a:avLst/>
            </a:prstGeom>
            <a:solidFill>
              <a:srgbClr val="FFFFFF">
                <a:alpha val="8451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grpSp>
        <p:nvGrpSpPr>
          <p:cNvPr id="770" name="Group"/>
          <p:cNvGrpSpPr/>
          <p:nvPr/>
        </p:nvGrpSpPr>
        <p:grpSpPr>
          <a:xfrm>
            <a:off x="9911619" y="3822163"/>
            <a:ext cx="241301" cy="241301"/>
            <a:chOff x="0" y="0"/>
            <a:chExt cx="241300" cy="241300"/>
          </a:xfrm>
        </p:grpSpPr>
        <p:sp>
          <p:nvSpPr>
            <p:cNvPr id="768" name="Rectangle"/>
            <p:cNvSpPr/>
            <p:nvPr/>
          </p:nvSpPr>
          <p:spPr>
            <a:xfrm>
              <a:off x="82550" y="0"/>
              <a:ext cx="76200" cy="241300"/>
            </a:xfrm>
            <a:prstGeom prst="rect">
              <a:avLst/>
            </a:prstGeom>
            <a:solidFill>
              <a:srgbClr val="78AAD6"/>
            </a:solidFill>
            <a:ln w="6350" cap="flat">
              <a:solidFill>
                <a:srgbClr val="78AAD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69" name="Rectangle"/>
            <p:cNvSpPr/>
            <p:nvPr/>
          </p:nvSpPr>
          <p:spPr>
            <a:xfrm rot="16200000">
              <a:off x="82550" y="-1"/>
              <a:ext cx="76200" cy="241301"/>
            </a:xfrm>
            <a:prstGeom prst="rect">
              <a:avLst/>
            </a:prstGeom>
            <a:solidFill>
              <a:srgbClr val="78AAD6"/>
            </a:solidFill>
            <a:ln w="6350" cap="flat">
              <a:solidFill>
                <a:srgbClr val="78AAD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grpSp>
        <p:nvGrpSpPr>
          <p:cNvPr id="773" name="Group"/>
          <p:cNvGrpSpPr/>
          <p:nvPr/>
        </p:nvGrpSpPr>
        <p:grpSpPr>
          <a:xfrm>
            <a:off x="9911619" y="4198021"/>
            <a:ext cx="241301" cy="241301"/>
            <a:chOff x="0" y="0"/>
            <a:chExt cx="241300" cy="241300"/>
          </a:xfrm>
        </p:grpSpPr>
        <p:sp>
          <p:nvSpPr>
            <p:cNvPr id="771" name="Rectangle"/>
            <p:cNvSpPr/>
            <p:nvPr/>
          </p:nvSpPr>
          <p:spPr>
            <a:xfrm>
              <a:off x="82550" y="0"/>
              <a:ext cx="76200" cy="241300"/>
            </a:xfrm>
            <a:prstGeom prst="rect">
              <a:avLst/>
            </a:prstGeom>
            <a:solidFill>
              <a:srgbClr val="78AAD6"/>
            </a:solidFill>
            <a:ln w="6350" cap="flat">
              <a:solidFill>
                <a:srgbClr val="78AAD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72" name="Rectangle"/>
            <p:cNvSpPr/>
            <p:nvPr/>
          </p:nvSpPr>
          <p:spPr>
            <a:xfrm rot="16200000">
              <a:off x="82550" y="-1"/>
              <a:ext cx="76200" cy="241301"/>
            </a:xfrm>
            <a:prstGeom prst="rect">
              <a:avLst/>
            </a:prstGeom>
            <a:solidFill>
              <a:srgbClr val="78AAD6"/>
            </a:solidFill>
            <a:ln w="6350" cap="flat">
              <a:solidFill>
                <a:srgbClr val="78AAD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774" name="Shape"/>
          <p:cNvSpPr/>
          <p:nvPr/>
        </p:nvSpPr>
        <p:spPr>
          <a:xfrm>
            <a:off x="9936291" y="5285924"/>
            <a:ext cx="191956" cy="3206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D77C79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75" name="Shape"/>
          <p:cNvSpPr/>
          <p:nvPr/>
        </p:nvSpPr>
        <p:spPr>
          <a:xfrm>
            <a:off x="9936291" y="7916929"/>
            <a:ext cx="191956" cy="3206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D77C79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76" name="Shape"/>
          <p:cNvSpPr/>
          <p:nvPr/>
        </p:nvSpPr>
        <p:spPr>
          <a:xfrm>
            <a:off x="9936291" y="8292787"/>
            <a:ext cx="191956" cy="3206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D77C79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77" name="Shape"/>
          <p:cNvSpPr/>
          <p:nvPr/>
        </p:nvSpPr>
        <p:spPr>
          <a:xfrm>
            <a:off x="9936291" y="8670397"/>
            <a:ext cx="191956" cy="3206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D77C79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78" name="Shape"/>
          <p:cNvSpPr/>
          <p:nvPr/>
        </p:nvSpPr>
        <p:spPr>
          <a:xfrm>
            <a:off x="9936291" y="6039392"/>
            <a:ext cx="191956" cy="3206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A9ABD6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79" name="Shape"/>
          <p:cNvSpPr/>
          <p:nvPr/>
        </p:nvSpPr>
        <p:spPr>
          <a:xfrm>
            <a:off x="9936291" y="9044502"/>
            <a:ext cx="191956" cy="3206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D5D379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80" name="Shape"/>
          <p:cNvSpPr/>
          <p:nvPr/>
        </p:nvSpPr>
        <p:spPr>
          <a:xfrm>
            <a:off x="9936291" y="9420360"/>
            <a:ext cx="191956" cy="3206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D5D379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81" name="Shape"/>
          <p:cNvSpPr/>
          <p:nvPr/>
        </p:nvSpPr>
        <p:spPr>
          <a:xfrm>
            <a:off x="9936291" y="9797970"/>
            <a:ext cx="191956" cy="3206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D5D379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grpSp>
        <p:nvGrpSpPr>
          <p:cNvPr id="784" name="Group"/>
          <p:cNvGrpSpPr/>
          <p:nvPr/>
        </p:nvGrpSpPr>
        <p:grpSpPr>
          <a:xfrm>
            <a:off x="9911619" y="4949737"/>
            <a:ext cx="241301" cy="241301"/>
            <a:chOff x="0" y="0"/>
            <a:chExt cx="241300" cy="241300"/>
          </a:xfrm>
        </p:grpSpPr>
        <p:sp>
          <p:nvSpPr>
            <p:cNvPr id="782" name="Rectangle"/>
            <p:cNvSpPr/>
            <p:nvPr/>
          </p:nvSpPr>
          <p:spPr>
            <a:xfrm>
              <a:off x="82550" y="0"/>
              <a:ext cx="76200" cy="241300"/>
            </a:xfrm>
            <a:prstGeom prst="rect">
              <a:avLst/>
            </a:prstGeom>
            <a:solidFill>
              <a:srgbClr val="78AAD6"/>
            </a:solidFill>
            <a:ln w="6350" cap="flat">
              <a:solidFill>
                <a:srgbClr val="78AAD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83" name="Rectangle"/>
            <p:cNvSpPr/>
            <p:nvPr/>
          </p:nvSpPr>
          <p:spPr>
            <a:xfrm rot="16200000">
              <a:off x="82550" y="-1"/>
              <a:ext cx="76200" cy="241301"/>
            </a:xfrm>
            <a:prstGeom prst="rect">
              <a:avLst/>
            </a:prstGeom>
            <a:solidFill>
              <a:srgbClr val="78AAD6"/>
            </a:solidFill>
            <a:ln w="6350" cap="flat">
              <a:solidFill>
                <a:srgbClr val="78AAD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grpSp>
        <p:nvGrpSpPr>
          <p:cNvPr id="787" name="Group"/>
          <p:cNvGrpSpPr/>
          <p:nvPr/>
        </p:nvGrpSpPr>
        <p:grpSpPr>
          <a:xfrm>
            <a:off x="9911619" y="5701453"/>
            <a:ext cx="241301" cy="241301"/>
            <a:chOff x="0" y="0"/>
            <a:chExt cx="241300" cy="241300"/>
          </a:xfrm>
        </p:grpSpPr>
        <p:sp>
          <p:nvSpPr>
            <p:cNvPr id="785" name="Rectangle"/>
            <p:cNvSpPr/>
            <p:nvPr/>
          </p:nvSpPr>
          <p:spPr>
            <a:xfrm>
              <a:off x="82550" y="0"/>
              <a:ext cx="76200" cy="241300"/>
            </a:xfrm>
            <a:prstGeom prst="rect">
              <a:avLst/>
            </a:prstGeom>
            <a:solidFill>
              <a:srgbClr val="78AAD6"/>
            </a:solidFill>
            <a:ln w="6350" cap="flat">
              <a:solidFill>
                <a:srgbClr val="78AAD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86" name="Rectangle"/>
            <p:cNvSpPr/>
            <p:nvPr/>
          </p:nvSpPr>
          <p:spPr>
            <a:xfrm rot="16200000">
              <a:off x="82550" y="-1"/>
              <a:ext cx="76200" cy="241301"/>
            </a:xfrm>
            <a:prstGeom prst="rect">
              <a:avLst/>
            </a:prstGeom>
            <a:solidFill>
              <a:srgbClr val="78AAD6"/>
            </a:solidFill>
            <a:ln w="6350" cap="flat">
              <a:solidFill>
                <a:srgbClr val="78AAD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grpSp>
        <p:nvGrpSpPr>
          <p:cNvPr id="790" name="Group"/>
          <p:cNvGrpSpPr/>
          <p:nvPr/>
        </p:nvGrpSpPr>
        <p:grpSpPr>
          <a:xfrm>
            <a:off x="9911619" y="7204884"/>
            <a:ext cx="241301" cy="241301"/>
            <a:chOff x="0" y="0"/>
            <a:chExt cx="241300" cy="241300"/>
          </a:xfrm>
        </p:grpSpPr>
        <p:sp>
          <p:nvSpPr>
            <p:cNvPr id="788" name="Rectangle"/>
            <p:cNvSpPr/>
            <p:nvPr/>
          </p:nvSpPr>
          <p:spPr>
            <a:xfrm>
              <a:off x="82550" y="0"/>
              <a:ext cx="76200" cy="241300"/>
            </a:xfrm>
            <a:prstGeom prst="rect">
              <a:avLst/>
            </a:prstGeom>
            <a:solidFill>
              <a:srgbClr val="78AAD6"/>
            </a:solidFill>
            <a:ln w="6350" cap="flat">
              <a:solidFill>
                <a:srgbClr val="78AAD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89" name="Rectangle"/>
            <p:cNvSpPr/>
            <p:nvPr/>
          </p:nvSpPr>
          <p:spPr>
            <a:xfrm rot="16200000">
              <a:off x="82550" y="-1"/>
              <a:ext cx="76200" cy="241301"/>
            </a:xfrm>
            <a:prstGeom prst="rect">
              <a:avLst/>
            </a:prstGeom>
            <a:solidFill>
              <a:srgbClr val="78AAD6"/>
            </a:solidFill>
            <a:ln w="6350" cap="flat">
              <a:solidFill>
                <a:srgbClr val="78AAD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grpSp>
        <p:nvGrpSpPr>
          <p:cNvPr id="793" name="Group"/>
          <p:cNvGrpSpPr/>
          <p:nvPr/>
        </p:nvGrpSpPr>
        <p:grpSpPr>
          <a:xfrm>
            <a:off x="9911619" y="7580741"/>
            <a:ext cx="241301" cy="241301"/>
            <a:chOff x="0" y="0"/>
            <a:chExt cx="241300" cy="241300"/>
          </a:xfrm>
        </p:grpSpPr>
        <p:sp>
          <p:nvSpPr>
            <p:cNvPr id="791" name="Rectangle"/>
            <p:cNvSpPr/>
            <p:nvPr/>
          </p:nvSpPr>
          <p:spPr>
            <a:xfrm>
              <a:off x="82550" y="0"/>
              <a:ext cx="76200" cy="241300"/>
            </a:xfrm>
            <a:prstGeom prst="rect">
              <a:avLst/>
            </a:prstGeom>
            <a:solidFill>
              <a:srgbClr val="78AAD6"/>
            </a:solidFill>
            <a:ln w="6350" cap="flat">
              <a:solidFill>
                <a:srgbClr val="78AAD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92" name="Rectangle"/>
            <p:cNvSpPr/>
            <p:nvPr/>
          </p:nvSpPr>
          <p:spPr>
            <a:xfrm rot="16200000">
              <a:off x="82550" y="-1"/>
              <a:ext cx="76200" cy="241301"/>
            </a:xfrm>
            <a:prstGeom prst="rect">
              <a:avLst/>
            </a:prstGeom>
            <a:solidFill>
              <a:srgbClr val="78AAD6"/>
            </a:solidFill>
            <a:ln w="6350" cap="flat">
              <a:solidFill>
                <a:srgbClr val="78AAD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794" name="Circle"/>
          <p:cNvSpPr/>
          <p:nvPr/>
        </p:nvSpPr>
        <p:spPr>
          <a:xfrm>
            <a:off x="9930669" y="4592929"/>
            <a:ext cx="203201" cy="203201"/>
          </a:xfrm>
          <a:prstGeom prst="ellipse">
            <a:avLst/>
          </a:prstGeom>
          <a:solidFill>
            <a:srgbClr val="A8D379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95" name="Circle"/>
          <p:cNvSpPr/>
          <p:nvPr/>
        </p:nvSpPr>
        <p:spPr>
          <a:xfrm>
            <a:off x="9930669" y="6472218"/>
            <a:ext cx="203201" cy="203201"/>
          </a:xfrm>
          <a:prstGeom prst="ellipse">
            <a:avLst/>
          </a:prstGeom>
          <a:solidFill>
            <a:srgbClr val="A8D379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96" name="Circle"/>
          <p:cNvSpPr/>
          <p:nvPr/>
        </p:nvSpPr>
        <p:spPr>
          <a:xfrm>
            <a:off x="9930669" y="6848076"/>
            <a:ext cx="203201" cy="203201"/>
          </a:xfrm>
          <a:prstGeom prst="ellipse">
            <a:avLst/>
          </a:prstGeom>
          <a:solidFill>
            <a:srgbClr val="A8D379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97" name="Circle"/>
          <p:cNvSpPr/>
          <p:nvPr/>
        </p:nvSpPr>
        <p:spPr>
          <a:xfrm>
            <a:off x="9930669" y="10230797"/>
            <a:ext cx="203201" cy="203201"/>
          </a:xfrm>
          <a:prstGeom prst="ellipse">
            <a:avLst/>
          </a:prstGeom>
          <a:solidFill>
            <a:srgbClr val="A8D379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98" name="Circle"/>
          <p:cNvSpPr/>
          <p:nvPr/>
        </p:nvSpPr>
        <p:spPr>
          <a:xfrm>
            <a:off x="9930669" y="10606655"/>
            <a:ext cx="203201" cy="203201"/>
          </a:xfrm>
          <a:prstGeom prst="ellipse">
            <a:avLst/>
          </a:prstGeom>
          <a:solidFill>
            <a:srgbClr val="A8D379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99" name="Circle"/>
          <p:cNvSpPr/>
          <p:nvPr/>
        </p:nvSpPr>
        <p:spPr>
          <a:xfrm>
            <a:off x="9930669" y="10982513"/>
            <a:ext cx="203201" cy="203201"/>
          </a:xfrm>
          <a:prstGeom prst="ellipse">
            <a:avLst/>
          </a:prstGeom>
          <a:solidFill>
            <a:srgbClr val="A8D379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00" name="Square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graphicFrame>
        <p:nvGraphicFramePr>
          <p:cNvPr id="801" name="Table"/>
          <p:cNvGraphicFramePr/>
          <p:nvPr/>
        </p:nvGraphicFramePr>
        <p:xfrm>
          <a:off x="5876118" y="3195774"/>
          <a:ext cx="3738740" cy="8663781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9346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46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46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346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35781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FFFFFF"/>
                          </a:solidFill>
                          <a:sym typeface="Helvetica"/>
                        </a:rPr>
                        <a:t>mpg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FFFFFF"/>
                          </a:solidFill>
                          <a:sym typeface="Helvetica"/>
                        </a:rPr>
                        <a:t>cyl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FFFFFF"/>
                          </a:solidFill>
                          <a:sym typeface="Helvetica"/>
                        </a:rPr>
                        <a:t>disp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FFFFFF"/>
                          </a:solidFill>
                          <a:sym typeface="Helvetica"/>
                        </a:rPr>
                        <a:t>hp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21.0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160.0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21.0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160.0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22.8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108.0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21.4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258.0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18.7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360.0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18.1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225.0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14.3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360.0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24.4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146.7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22.8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140.8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19.2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167.6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17.8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167.6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16.4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275.8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17.3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275.8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15.2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275.8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10.4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472.0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10.4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460.0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14.7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440.0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32.4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78.7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30.4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75.7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33.9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71.1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</a:tbl>
          </a:graphicData>
        </a:graphic>
      </p:graphicFrame>
      <p:sp>
        <p:nvSpPr>
          <p:cNvPr id="802" name="Square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grpSp>
        <p:nvGrpSpPr>
          <p:cNvPr id="809" name="Group"/>
          <p:cNvGrpSpPr/>
          <p:nvPr/>
        </p:nvGrpSpPr>
        <p:grpSpPr>
          <a:xfrm>
            <a:off x="6705153" y="2277288"/>
            <a:ext cx="2973699" cy="1057803"/>
            <a:chOff x="0" y="-11323"/>
            <a:chExt cx="2973697" cy="1057802"/>
          </a:xfrm>
        </p:grpSpPr>
        <p:grpSp>
          <p:nvGrpSpPr>
            <p:cNvPr id="805" name="Group"/>
            <p:cNvGrpSpPr/>
            <p:nvPr/>
          </p:nvGrpSpPr>
          <p:grpSpPr>
            <a:xfrm>
              <a:off x="0" y="-11324"/>
              <a:ext cx="1185925" cy="1057803"/>
              <a:chOff x="0" y="-11323"/>
              <a:chExt cx="1185924" cy="1057802"/>
            </a:xfrm>
          </p:grpSpPr>
          <p:sp>
            <p:nvSpPr>
              <p:cNvPr id="803" name="shape"/>
              <p:cNvSpPr txBox="1"/>
              <p:nvPr/>
            </p:nvSpPr>
            <p:spPr>
              <a:xfrm>
                <a:off x="0" y="-11324"/>
                <a:ext cx="1185925" cy="57467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>
                <a:lvl1pPr>
                  <a:defRPr sz="2700">
                    <a:solidFill>
                      <a:srgbClr val="DCDEE0"/>
                    </a:solidFill>
                    <a:latin typeface="Source Sans Pro Semibold"/>
                    <a:ea typeface="Source Sans Pro Semibold"/>
                    <a:cs typeface="Source Sans Pro Semibold"/>
                    <a:sym typeface="Source Sans Pro Semibold"/>
                  </a:defRPr>
                </a:lvl1pPr>
              </a:lstStyle>
              <a:p>
                <a:r>
                  <a:t>shape</a:t>
                </a:r>
              </a:p>
            </p:txBody>
          </p:sp>
          <p:sp>
            <p:nvSpPr>
              <p:cNvPr id="804" name="Double Arrow"/>
              <p:cNvSpPr/>
              <p:nvPr/>
            </p:nvSpPr>
            <p:spPr>
              <a:xfrm rot="16200000">
                <a:off x="334158" y="648452"/>
                <a:ext cx="517609" cy="278445"/>
              </a:xfrm>
              <a:prstGeom prst="leftRightArrow">
                <a:avLst>
                  <a:gd name="adj1" fmla="val 38643"/>
                  <a:gd name="adj2" fmla="val 45726"/>
                </a:avLst>
              </a:prstGeom>
              <a:solidFill>
                <a:srgbClr val="FFFFFF"/>
              </a:solidFill>
              <a:ln w="25400" cap="flat">
                <a:solidFill>
                  <a:srgbClr val="000000">
                    <a:alpha val="3000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  <p:grpSp>
          <p:nvGrpSpPr>
            <p:cNvPr id="808" name="Group"/>
            <p:cNvGrpSpPr/>
            <p:nvPr/>
          </p:nvGrpSpPr>
          <p:grpSpPr>
            <a:xfrm>
              <a:off x="1946027" y="-11324"/>
              <a:ext cx="1027671" cy="1057803"/>
              <a:chOff x="0" y="-11323"/>
              <a:chExt cx="1027670" cy="1057802"/>
            </a:xfrm>
          </p:grpSpPr>
          <p:sp>
            <p:nvSpPr>
              <p:cNvPr id="806" name="fill"/>
              <p:cNvSpPr txBox="1"/>
              <p:nvPr/>
            </p:nvSpPr>
            <p:spPr>
              <a:xfrm>
                <a:off x="0" y="-11324"/>
                <a:ext cx="1027671" cy="57467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>
                <a:lvl1pPr>
                  <a:defRPr sz="2700">
                    <a:solidFill>
                      <a:srgbClr val="DCDEE0"/>
                    </a:solidFill>
                    <a:latin typeface="Source Sans Pro Semibold"/>
                    <a:ea typeface="Source Sans Pro Semibold"/>
                    <a:cs typeface="Source Sans Pro Semibold"/>
                    <a:sym typeface="Source Sans Pro Semibold"/>
                  </a:defRPr>
                </a:lvl1pPr>
              </a:lstStyle>
              <a:p>
                <a:r>
                  <a:t>fill</a:t>
                </a:r>
              </a:p>
            </p:txBody>
          </p:sp>
          <p:sp>
            <p:nvSpPr>
              <p:cNvPr id="807" name="Double Arrow"/>
              <p:cNvSpPr/>
              <p:nvPr/>
            </p:nvSpPr>
            <p:spPr>
              <a:xfrm rot="16200000">
                <a:off x="255030" y="648452"/>
                <a:ext cx="517610" cy="278445"/>
              </a:xfrm>
              <a:prstGeom prst="leftRightArrow">
                <a:avLst>
                  <a:gd name="adj1" fmla="val 38643"/>
                  <a:gd name="adj2" fmla="val 45726"/>
                </a:avLst>
              </a:prstGeom>
              <a:solidFill>
                <a:srgbClr val="FFFFFF"/>
              </a:solidFill>
              <a:ln w="25400" cap="flat">
                <a:solidFill>
                  <a:srgbClr val="000000">
                    <a:alpha val="3000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</p:grpSp>
      <p:grpSp>
        <p:nvGrpSpPr>
          <p:cNvPr id="812" name="Group"/>
          <p:cNvGrpSpPr/>
          <p:nvPr/>
        </p:nvGrpSpPr>
        <p:grpSpPr>
          <a:xfrm>
            <a:off x="7647866" y="2270894"/>
            <a:ext cx="1185926" cy="1057803"/>
            <a:chOff x="0" y="-11323"/>
            <a:chExt cx="1185924" cy="1057802"/>
          </a:xfrm>
        </p:grpSpPr>
        <p:sp>
          <p:nvSpPr>
            <p:cNvPr id="810" name="x"/>
            <p:cNvSpPr txBox="1"/>
            <p:nvPr/>
          </p:nvSpPr>
          <p:spPr>
            <a:xfrm>
              <a:off x="0" y="-11324"/>
              <a:ext cx="1185925" cy="5746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>
              <a:lvl1pPr>
                <a:defRPr sz="2700">
                  <a:solidFill>
                    <a:srgbClr val="53585F"/>
                  </a:solidFill>
                  <a:latin typeface="Source Sans Pro Semibold"/>
                  <a:ea typeface="Source Sans Pro Semibold"/>
                  <a:cs typeface="Source Sans Pro Semibold"/>
                  <a:sym typeface="Source Sans Pro Semibold"/>
                </a:defRPr>
              </a:lvl1pPr>
            </a:lstStyle>
            <a:p>
              <a:r>
                <a:t>x</a:t>
              </a:r>
            </a:p>
          </p:txBody>
        </p:sp>
        <p:sp>
          <p:nvSpPr>
            <p:cNvPr id="811" name="Double Arrow"/>
            <p:cNvSpPr/>
            <p:nvPr/>
          </p:nvSpPr>
          <p:spPr>
            <a:xfrm rot="16200000">
              <a:off x="334158" y="648452"/>
              <a:ext cx="517609" cy="278445"/>
            </a:xfrm>
            <a:prstGeom prst="leftRightArrow">
              <a:avLst>
                <a:gd name="adj1" fmla="val 38643"/>
                <a:gd name="adj2" fmla="val 45726"/>
              </a:avLst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813" name="data"/>
          <p:cNvSpPr txBox="1"/>
          <p:nvPr/>
        </p:nvSpPr>
        <p:spPr>
          <a:xfrm>
            <a:off x="6981910" y="11759115"/>
            <a:ext cx="1541452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4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data</a:t>
            </a:r>
          </a:p>
        </p:txBody>
      </p:sp>
      <p:sp>
        <p:nvSpPr>
          <p:cNvPr id="814" name="geom"/>
          <p:cNvSpPr txBox="1"/>
          <p:nvPr/>
        </p:nvSpPr>
        <p:spPr>
          <a:xfrm>
            <a:off x="9268689" y="11762544"/>
            <a:ext cx="1541452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4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geom</a:t>
            </a:r>
          </a:p>
        </p:txBody>
      </p:sp>
      <p:sp>
        <p:nvSpPr>
          <p:cNvPr id="815" name="mappings"/>
          <p:cNvSpPr txBox="1"/>
          <p:nvPr/>
        </p:nvSpPr>
        <p:spPr>
          <a:xfrm>
            <a:off x="5924499" y="1514681"/>
            <a:ext cx="3656274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4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mappings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"/>
                                        <p:tgtEl>
                                          <p:spTgt spid="8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168921 0.000000" pathEditMode="relative">
                                      <p:cBhvr>
                                        <p:cTn id="11" dur="700" fill="hold"/>
                                        <p:tgtEl>
                                          <p:spTgt spid="7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168921 0.000000" pathEditMode="relative">
                                      <p:cBhvr>
                                        <p:cTn id="14" dur="700" fill="hold"/>
                                        <p:tgtEl>
                                          <p:spTgt spid="7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134286 0.000000" pathEditMode="relative">
                                      <p:cBhvr>
                                        <p:cTn id="17" dur="600" fill="hold"/>
                                        <p:tgtEl>
                                          <p:spTgt spid="7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233504 0.000000" pathEditMode="relative">
                                      <p:cBhvr>
                                        <p:cTn id="20" dur="800" fill="hold"/>
                                        <p:tgtEl>
                                          <p:spTgt spid="7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301242 0.000000" pathEditMode="relative">
                                      <p:cBhvr>
                                        <p:cTn id="23" dur="900" fill="hold"/>
                                        <p:tgtEl>
                                          <p:spTgt spid="7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212150 0.000000" pathEditMode="relative">
                                      <p:cBhvr>
                                        <p:cTn id="26" dur="700" fill="hold"/>
                                        <p:tgtEl>
                                          <p:spTgt spid="7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301242 0.000000" pathEditMode="relative">
                                      <p:cBhvr>
                                        <p:cTn id="29" dur="900" fill="hold"/>
                                        <p:tgtEl>
                                          <p:spTgt spid="7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159806 0.000000" pathEditMode="relative">
                                      <p:cBhvr>
                                        <p:cTn id="32" dur="700" fill="hold"/>
                                        <p:tgtEl>
                                          <p:spTgt spid="7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156161 0.000000" pathEditMode="relative">
                                      <p:cBhvr>
                                        <p:cTn id="35" dur="700" fill="hold"/>
                                        <p:tgtEl>
                                          <p:spTgt spid="7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174129 0.000000" pathEditMode="relative">
                                      <p:cBhvr>
                                        <p:cTn id="38" dur="700" fill="hold"/>
                                        <p:tgtEl>
                                          <p:spTgt spid="7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174129 0.000000" pathEditMode="relative">
                                      <p:cBhvr>
                                        <p:cTn id="41" dur="700" fill="hold"/>
                                        <p:tgtEl>
                                          <p:spTgt spid="7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245513 0.000000" pathEditMode="relative">
                                      <p:cBhvr>
                                        <p:cTn id="44" dur="800" fill="hold"/>
                                        <p:tgtEl>
                                          <p:spTgt spid="7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245513 0.000000" pathEditMode="relative">
                                      <p:cBhvr>
                                        <p:cTn id="47" dur="800" fill="hold"/>
                                        <p:tgtEl>
                                          <p:spTgt spid="7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245513 0.000000" pathEditMode="relative">
                                      <p:cBhvr>
                                        <p:cTn id="50" dur="800" fill="hold"/>
                                        <p:tgtEl>
                                          <p:spTgt spid="7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375722 0.000000" pathEditMode="relative">
                                      <p:cBhvr>
                                        <p:cTn id="53" dur="1000" fill="hold"/>
                                        <p:tgtEl>
                                          <p:spTgt spid="7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367388 0.000000" pathEditMode="relative">
                                      <p:cBhvr>
                                        <p:cTn id="56" dur="1000" fill="hold"/>
                                        <p:tgtEl>
                                          <p:spTgt spid="7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354367 0.000000" pathEditMode="relative">
                                      <p:cBhvr>
                                        <p:cTn id="59" dur="1000" fill="hold"/>
                                        <p:tgtEl>
                                          <p:spTgt spid="7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115015 0.000000" pathEditMode="relative">
                                      <p:cBhvr>
                                        <p:cTn id="62" dur="600" fill="hold"/>
                                        <p:tgtEl>
                                          <p:spTgt spid="7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112931 0.000000" pathEditMode="relative">
                                      <p:cBhvr>
                                        <p:cTn id="65" dur="600" fill="hold"/>
                                        <p:tgtEl>
                                          <p:spTgt spid="7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110327 0.000000" pathEditMode="relative">
                                      <p:cBhvr>
                                        <p:cTn id="68" dur="600" fill="hold"/>
                                        <p:tgtEl>
                                          <p:spTgt spid="7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2" grpId="1" animBg="1" advAuto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7" name="ggplot2-hex.png" descr="ggplot2-h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81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pSp>
        <p:nvGrpSpPr>
          <p:cNvPr id="853" name="Group"/>
          <p:cNvGrpSpPr/>
          <p:nvPr/>
        </p:nvGrpSpPr>
        <p:grpSpPr>
          <a:xfrm>
            <a:off x="9801486" y="3513429"/>
            <a:ext cx="461565" cy="7977951"/>
            <a:chOff x="0" y="0"/>
            <a:chExt cx="461563" cy="7977950"/>
          </a:xfrm>
        </p:grpSpPr>
        <p:grpSp>
          <p:nvGrpSpPr>
            <p:cNvPr id="851" name="Group"/>
            <p:cNvGrpSpPr/>
            <p:nvPr/>
          </p:nvGrpSpPr>
          <p:grpSpPr>
            <a:xfrm>
              <a:off x="110131" y="307200"/>
              <a:ext cx="241301" cy="7363550"/>
              <a:chOff x="0" y="0"/>
              <a:chExt cx="241300" cy="7363548"/>
            </a:xfrm>
          </p:grpSpPr>
          <p:grpSp>
            <p:nvGrpSpPr>
              <p:cNvPr id="821" name="Group"/>
              <p:cNvGrpSpPr/>
              <p:nvPr/>
            </p:nvGrpSpPr>
            <p:grpSpPr>
              <a:xfrm>
                <a:off x="0" y="0"/>
                <a:ext cx="241300" cy="241300"/>
                <a:chOff x="0" y="0"/>
                <a:chExt cx="241300" cy="241300"/>
              </a:xfrm>
            </p:grpSpPr>
            <p:sp>
              <p:nvSpPr>
                <p:cNvPr id="819" name="Rectangle"/>
                <p:cNvSpPr/>
                <p:nvPr/>
              </p:nvSpPr>
              <p:spPr>
                <a:xfrm>
                  <a:off x="82550" y="0"/>
                  <a:ext cx="76200" cy="241300"/>
                </a:xfrm>
                <a:prstGeom prst="rect">
                  <a:avLst/>
                </a:prstGeom>
                <a:solidFill>
                  <a:srgbClr val="78AAD6"/>
                </a:solidFill>
                <a:ln w="6350" cap="flat">
                  <a:solidFill>
                    <a:srgbClr val="78AAD6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820" name="Rectangle"/>
                <p:cNvSpPr/>
                <p:nvPr/>
              </p:nvSpPr>
              <p:spPr>
                <a:xfrm rot="16200000">
                  <a:off x="82550" y="-1"/>
                  <a:ext cx="76200" cy="241301"/>
                </a:xfrm>
                <a:prstGeom prst="rect">
                  <a:avLst/>
                </a:prstGeom>
                <a:solidFill>
                  <a:srgbClr val="78AAD6"/>
                </a:solidFill>
                <a:ln w="6350" cap="flat">
                  <a:solidFill>
                    <a:srgbClr val="78AAD6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  <p:grpSp>
            <p:nvGrpSpPr>
              <p:cNvPr id="824" name="Group"/>
              <p:cNvGrpSpPr/>
              <p:nvPr/>
            </p:nvGrpSpPr>
            <p:grpSpPr>
              <a:xfrm>
                <a:off x="0" y="375857"/>
                <a:ext cx="241300" cy="241301"/>
                <a:chOff x="0" y="0"/>
                <a:chExt cx="241300" cy="241300"/>
              </a:xfrm>
            </p:grpSpPr>
            <p:sp>
              <p:nvSpPr>
                <p:cNvPr id="822" name="Rectangle"/>
                <p:cNvSpPr/>
                <p:nvPr/>
              </p:nvSpPr>
              <p:spPr>
                <a:xfrm>
                  <a:off x="82550" y="0"/>
                  <a:ext cx="76200" cy="241300"/>
                </a:xfrm>
                <a:prstGeom prst="rect">
                  <a:avLst/>
                </a:prstGeom>
                <a:solidFill>
                  <a:srgbClr val="78AAD6"/>
                </a:solidFill>
                <a:ln w="6350" cap="flat">
                  <a:solidFill>
                    <a:srgbClr val="78AAD6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823" name="Rectangle"/>
                <p:cNvSpPr/>
                <p:nvPr/>
              </p:nvSpPr>
              <p:spPr>
                <a:xfrm rot="16200000">
                  <a:off x="82550" y="-1"/>
                  <a:ext cx="76200" cy="241301"/>
                </a:xfrm>
                <a:prstGeom prst="rect">
                  <a:avLst/>
                </a:prstGeom>
                <a:solidFill>
                  <a:srgbClr val="78AAD6"/>
                </a:solidFill>
                <a:ln w="6350" cap="flat">
                  <a:solidFill>
                    <a:srgbClr val="78AAD6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  <p:sp>
            <p:nvSpPr>
              <p:cNvPr id="825" name="Shape"/>
              <p:cNvSpPr/>
              <p:nvPr/>
            </p:nvSpPr>
            <p:spPr>
              <a:xfrm>
                <a:off x="24672" y="1463760"/>
                <a:ext cx="191956" cy="32064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0800"/>
                    </a:moveTo>
                    <a:lnTo>
                      <a:pt x="10800" y="21600"/>
                    </a:lnTo>
                    <a:lnTo>
                      <a:pt x="21600" y="10800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D77C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826" name="Shape"/>
              <p:cNvSpPr/>
              <p:nvPr/>
            </p:nvSpPr>
            <p:spPr>
              <a:xfrm>
                <a:off x="24672" y="4094764"/>
                <a:ext cx="191956" cy="32064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0800"/>
                    </a:moveTo>
                    <a:lnTo>
                      <a:pt x="10800" y="21600"/>
                    </a:lnTo>
                    <a:lnTo>
                      <a:pt x="21600" y="10800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D77C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827" name="Shape"/>
              <p:cNvSpPr/>
              <p:nvPr/>
            </p:nvSpPr>
            <p:spPr>
              <a:xfrm>
                <a:off x="24672" y="4470623"/>
                <a:ext cx="191956" cy="32064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0800"/>
                    </a:moveTo>
                    <a:lnTo>
                      <a:pt x="10800" y="21600"/>
                    </a:lnTo>
                    <a:lnTo>
                      <a:pt x="21600" y="10800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D77C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828" name="Shape"/>
              <p:cNvSpPr/>
              <p:nvPr/>
            </p:nvSpPr>
            <p:spPr>
              <a:xfrm>
                <a:off x="24672" y="4848233"/>
                <a:ext cx="191956" cy="32064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0800"/>
                    </a:moveTo>
                    <a:lnTo>
                      <a:pt x="10800" y="21600"/>
                    </a:lnTo>
                    <a:lnTo>
                      <a:pt x="21600" y="10800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D77C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829" name="Shape"/>
              <p:cNvSpPr/>
              <p:nvPr/>
            </p:nvSpPr>
            <p:spPr>
              <a:xfrm>
                <a:off x="24672" y="2217228"/>
                <a:ext cx="191956" cy="32064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0800"/>
                    </a:moveTo>
                    <a:lnTo>
                      <a:pt x="10800" y="21600"/>
                    </a:lnTo>
                    <a:lnTo>
                      <a:pt x="21600" y="10800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A9ABD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830" name="Shape"/>
              <p:cNvSpPr/>
              <p:nvPr/>
            </p:nvSpPr>
            <p:spPr>
              <a:xfrm>
                <a:off x="24672" y="5222338"/>
                <a:ext cx="191956" cy="32064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0800"/>
                    </a:moveTo>
                    <a:lnTo>
                      <a:pt x="10800" y="21600"/>
                    </a:lnTo>
                    <a:lnTo>
                      <a:pt x="21600" y="10800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D5D3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831" name="Shape"/>
              <p:cNvSpPr/>
              <p:nvPr/>
            </p:nvSpPr>
            <p:spPr>
              <a:xfrm>
                <a:off x="24672" y="5598196"/>
                <a:ext cx="191956" cy="32064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0800"/>
                    </a:moveTo>
                    <a:lnTo>
                      <a:pt x="10800" y="21600"/>
                    </a:lnTo>
                    <a:lnTo>
                      <a:pt x="21600" y="10800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D5D3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832" name="Shape"/>
              <p:cNvSpPr/>
              <p:nvPr/>
            </p:nvSpPr>
            <p:spPr>
              <a:xfrm>
                <a:off x="24672" y="5975806"/>
                <a:ext cx="191956" cy="32064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0800"/>
                    </a:moveTo>
                    <a:lnTo>
                      <a:pt x="10800" y="21600"/>
                    </a:lnTo>
                    <a:lnTo>
                      <a:pt x="21600" y="10800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D5D3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grpSp>
            <p:nvGrpSpPr>
              <p:cNvPr id="835" name="Group"/>
              <p:cNvGrpSpPr/>
              <p:nvPr/>
            </p:nvGrpSpPr>
            <p:grpSpPr>
              <a:xfrm>
                <a:off x="0" y="1127573"/>
                <a:ext cx="241300" cy="241301"/>
                <a:chOff x="0" y="0"/>
                <a:chExt cx="241300" cy="241300"/>
              </a:xfrm>
            </p:grpSpPr>
            <p:sp>
              <p:nvSpPr>
                <p:cNvPr id="833" name="Rectangle"/>
                <p:cNvSpPr/>
                <p:nvPr/>
              </p:nvSpPr>
              <p:spPr>
                <a:xfrm>
                  <a:off x="82550" y="0"/>
                  <a:ext cx="76200" cy="241300"/>
                </a:xfrm>
                <a:prstGeom prst="rect">
                  <a:avLst/>
                </a:prstGeom>
                <a:solidFill>
                  <a:srgbClr val="78AAD6"/>
                </a:solidFill>
                <a:ln w="6350" cap="flat">
                  <a:solidFill>
                    <a:srgbClr val="78AAD6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834" name="Rectangle"/>
                <p:cNvSpPr/>
                <p:nvPr/>
              </p:nvSpPr>
              <p:spPr>
                <a:xfrm rot="16200000">
                  <a:off x="82550" y="-1"/>
                  <a:ext cx="76200" cy="241301"/>
                </a:xfrm>
                <a:prstGeom prst="rect">
                  <a:avLst/>
                </a:prstGeom>
                <a:solidFill>
                  <a:srgbClr val="78AAD6"/>
                </a:solidFill>
                <a:ln w="6350" cap="flat">
                  <a:solidFill>
                    <a:srgbClr val="78AAD6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  <p:grpSp>
            <p:nvGrpSpPr>
              <p:cNvPr id="838" name="Group"/>
              <p:cNvGrpSpPr/>
              <p:nvPr/>
            </p:nvGrpSpPr>
            <p:grpSpPr>
              <a:xfrm>
                <a:off x="0" y="1879288"/>
                <a:ext cx="241300" cy="241301"/>
                <a:chOff x="0" y="0"/>
                <a:chExt cx="241300" cy="241300"/>
              </a:xfrm>
            </p:grpSpPr>
            <p:sp>
              <p:nvSpPr>
                <p:cNvPr id="836" name="Rectangle"/>
                <p:cNvSpPr/>
                <p:nvPr/>
              </p:nvSpPr>
              <p:spPr>
                <a:xfrm>
                  <a:off x="82550" y="0"/>
                  <a:ext cx="76200" cy="241300"/>
                </a:xfrm>
                <a:prstGeom prst="rect">
                  <a:avLst/>
                </a:prstGeom>
                <a:solidFill>
                  <a:srgbClr val="78AAD6"/>
                </a:solidFill>
                <a:ln w="6350" cap="flat">
                  <a:solidFill>
                    <a:srgbClr val="78AAD6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837" name="Rectangle"/>
                <p:cNvSpPr/>
                <p:nvPr/>
              </p:nvSpPr>
              <p:spPr>
                <a:xfrm rot="16200000">
                  <a:off x="82550" y="-1"/>
                  <a:ext cx="76200" cy="241301"/>
                </a:xfrm>
                <a:prstGeom prst="rect">
                  <a:avLst/>
                </a:prstGeom>
                <a:solidFill>
                  <a:srgbClr val="78AAD6"/>
                </a:solidFill>
                <a:ln w="6350" cap="flat">
                  <a:solidFill>
                    <a:srgbClr val="78AAD6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  <p:grpSp>
            <p:nvGrpSpPr>
              <p:cNvPr id="841" name="Group"/>
              <p:cNvGrpSpPr/>
              <p:nvPr/>
            </p:nvGrpSpPr>
            <p:grpSpPr>
              <a:xfrm>
                <a:off x="0" y="3382720"/>
                <a:ext cx="241300" cy="241301"/>
                <a:chOff x="0" y="0"/>
                <a:chExt cx="241300" cy="241300"/>
              </a:xfrm>
            </p:grpSpPr>
            <p:sp>
              <p:nvSpPr>
                <p:cNvPr id="839" name="Rectangle"/>
                <p:cNvSpPr/>
                <p:nvPr/>
              </p:nvSpPr>
              <p:spPr>
                <a:xfrm>
                  <a:off x="82550" y="0"/>
                  <a:ext cx="76200" cy="241300"/>
                </a:xfrm>
                <a:prstGeom prst="rect">
                  <a:avLst/>
                </a:prstGeom>
                <a:solidFill>
                  <a:srgbClr val="78AAD6"/>
                </a:solidFill>
                <a:ln w="6350" cap="flat">
                  <a:solidFill>
                    <a:srgbClr val="78AAD6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840" name="Rectangle"/>
                <p:cNvSpPr/>
                <p:nvPr/>
              </p:nvSpPr>
              <p:spPr>
                <a:xfrm rot="16200000">
                  <a:off x="82550" y="-1"/>
                  <a:ext cx="76200" cy="241301"/>
                </a:xfrm>
                <a:prstGeom prst="rect">
                  <a:avLst/>
                </a:prstGeom>
                <a:solidFill>
                  <a:srgbClr val="78AAD6"/>
                </a:solidFill>
                <a:ln w="6350" cap="flat">
                  <a:solidFill>
                    <a:srgbClr val="78AAD6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  <p:grpSp>
            <p:nvGrpSpPr>
              <p:cNvPr id="844" name="Group"/>
              <p:cNvGrpSpPr/>
              <p:nvPr/>
            </p:nvGrpSpPr>
            <p:grpSpPr>
              <a:xfrm>
                <a:off x="0" y="3758578"/>
                <a:ext cx="241300" cy="241301"/>
                <a:chOff x="0" y="0"/>
                <a:chExt cx="241300" cy="241300"/>
              </a:xfrm>
            </p:grpSpPr>
            <p:sp>
              <p:nvSpPr>
                <p:cNvPr id="842" name="Rectangle"/>
                <p:cNvSpPr/>
                <p:nvPr/>
              </p:nvSpPr>
              <p:spPr>
                <a:xfrm>
                  <a:off x="82550" y="0"/>
                  <a:ext cx="76200" cy="241300"/>
                </a:xfrm>
                <a:prstGeom prst="rect">
                  <a:avLst/>
                </a:prstGeom>
                <a:solidFill>
                  <a:srgbClr val="78AAD6"/>
                </a:solidFill>
                <a:ln w="6350" cap="flat">
                  <a:solidFill>
                    <a:srgbClr val="78AAD6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843" name="Rectangle"/>
                <p:cNvSpPr/>
                <p:nvPr/>
              </p:nvSpPr>
              <p:spPr>
                <a:xfrm rot="16200000">
                  <a:off x="82550" y="-1"/>
                  <a:ext cx="76200" cy="241301"/>
                </a:xfrm>
                <a:prstGeom prst="rect">
                  <a:avLst/>
                </a:prstGeom>
                <a:solidFill>
                  <a:srgbClr val="78AAD6"/>
                </a:solidFill>
                <a:ln w="6350" cap="flat">
                  <a:solidFill>
                    <a:srgbClr val="78AAD6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  <p:sp>
            <p:nvSpPr>
              <p:cNvPr id="845" name="Circle"/>
              <p:cNvSpPr/>
              <p:nvPr/>
            </p:nvSpPr>
            <p:spPr>
              <a:xfrm>
                <a:off x="19050" y="770765"/>
                <a:ext cx="203200" cy="203201"/>
              </a:xfrm>
              <a:prstGeom prst="ellipse">
                <a:avLst/>
              </a:prstGeom>
              <a:solidFill>
                <a:srgbClr val="A8D3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846" name="Circle"/>
              <p:cNvSpPr/>
              <p:nvPr/>
            </p:nvSpPr>
            <p:spPr>
              <a:xfrm>
                <a:off x="19050" y="2650054"/>
                <a:ext cx="203200" cy="203201"/>
              </a:xfrm>
              <a:prstGeom prst="ellipse">
                <a:avLst/>
              </a:prstGeom>
              <a:solidFill>
                <a:srgbClr val="A8D3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847" name="Circle"/>
              <p:cNvSpPr/>
              <p:nvPr/>
            </p:nvSpPr>
            <p:spPr>
              <a:xfrm>
                <a:off x="19050" y="3025912"/>
                <a:ext cx="203200" cy="203201"/>
              </a:xfrm>
              <a:prstGeom prst="ellipse">
                <a:avLst/>
              </a:prstGeom>
              <a:solidFill>
                <a:srgbClr val="A8D3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848" name="Circle"/>
              <p:cNvSpPr/>
              <p:nvPr/>
            </p:nvSpPr>
            <p:spPr>
              <a:xfrm>
                <a:off x="19050" y="6408632"/>
                <a:ext cx="203200" cy="203201"/>
              </a:xfrm>
              <a:prstGeom prst="ellipse">
                <a:avLst/>
              </a:prstGeom>
              <a:solidFill>
                <a:srgbClr val="A8D3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849" name="Circle"/>
              <p:cNvSpPr/>
              <p:nvPr/>
            </p:nvSpPr>
            <p:spPr>
              <a:xfrm>
                <a:off x="19050" y="6784491"/>
                <a:ext cx="203200" cy="203201"/>
              </a:xfrm>
              <a:prstGeom prst="ellipse">
                <a:avLst/>
              </a:prstGeom>
              <a:solidFill>
                <a:srgbClr val="A8D3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850" name="Circle"/>
              <p:cNvSpPr/>
              <p:nvPr/>
            </p:nvSpPr>
            <p:spPr>
              <a:xfrm>
                <a:off x="19050" y="7160348"/>
                <a:ext cx="203200" cy="203201"/>
              </a:xfrm>
              <a:prstGeom prst="ellipse">
                <a:avLst/>
              </a:prstGeom>
              <a:solidFill>
                <a:srgbClr val="A8D3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  <p:sp>
          <p:nvSpPr>
            <p:cNvPr id="852" name="Rectangle"/>
            <p:cNvSpPr/>
            <p:nvPr/>
          </p:nvSpPr>
          <p:spPr>
            <a:xfrm>
              <a:off x="0" y="0"/>
              <a:ext cx="461564" cy="7977951"/>
            </a:xfrm>
            <a:prstGeom prst="rect">
              <a:avLst/>
            </a:prstGeom>
            <a:solidFill>
              <a:srgbClr val="FFFFFF">
                <a:alpha val="8451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pic>
        <p:nvPicPr>
          <p:cNvPr id="854" name="plot1.png" descr="plot1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807843" y="3627639"/>
            <a:ext cx="8708225" cy="831470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857" name="Group"/>
          <p:cNvGrpSpPr/>
          <p:nvPr/>
        </p:nvGrpSpPr>
        <p:grpSpPr>
          <a:xfrm>
            <a:off x="14030586" y="3822163"/>
            <a:ext cx="241301" cy="241301"/>
            <a:chOff x="0" y="0"/>
            <a:chExt cx="241300" cy="241300"/>
          </a:xfrm>
        </p:grpSpPr>
        <p:sp>
          <p:nvSpPr>
            <p:cNvPr id="855" name="Rectangle"/>
            <p:cNvSpPr/>
            <p:nvPr/>
          </p:nvSpPr>
          <p:spPr>
            <a:xfrm>
              <a:off x="82550" y="0"/>
              <a:ext cx="76200" cy="241300"/>
            </a:xfrm>
            <a:prstGeom prst="rect">
              <a:avLst/>
            </a:prstGeom>
            <a:solidFill>
              <a:srgbClr val="78AAD6"/>
            </a:solidFill>
            <a:ln w="6350" cap="flat">
              <a:solidFill>
                <a:srgbClr val="78AAD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856" name="Rectangle"/>
            <p:cNvSpPr/>
            <p:nvPr/>
          </p:nvSpPr>
          <p:spPr>
            <a:xfrm rot="16200000">
              <a:off x="82550" y="-1"/>
              <a:ext cx="76200" cy="241301"/>
            </a:xfrm>
            <a:prstGeom prst="rect">
              <a:avLst/>
            </a:prstGeom>
            <a:solidFill>
              <a:srgbClr val="78AAD6"/>
            </a:solidFill>
            <a:ln w="6350" cap="flat">
              <a:solidFill>
                <a:srgbClr val="78AAD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grpSp>
        <p:nvGrpSpPr>
          <p:cNvPr id="860" name="Group"/>
          <p:cNvGrpSpPr/>
          <p:nvPr/>
        </p:nvGrpSpPr>
        <p:grpSpPr>
          <a:xfrm>
            <a:off x="14030586" y="4198021"/>
            <a:ext cx="241301" cy="241301"/>
            <a:chOff x="0" y="0"/>
            <a:chExt cx="241300" cy="241300"/>
          </a:xfrm>
        </p:grpSpPr>
        <p:sp>
          <p:nvSpPr>
            <p:cNvPr id="858" name="Rectangle"/>
            <p:cNvSpPr/>
            <p:nvPr/>
          </p:nvSpPr>
          <p:spPr>
            <a:xfrm>
              <a:off x="82550" y="0"/>
              <a:ext cx="76200" cy="241300"/>
            </a:xfrm>
            <a:prstGeom prst="rect">
              <a:avLst/>
            </a:prstGeom>
            <a:solidFill>
              <a:srgbClr val="78AAD6"/>
            </a:solidFill>
            <a:ln w="6350" cap="flat">
              <a:solidFill>
                <a:srgbClr val="78AAD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859" name="Rectangle"/>
            <p:cNvSpPr/>
            <p:nvPr/>
          </p:nvSpPr>
          <p:spPr>
            <a:xfrm rot="16200000">
              <a:off x="82550" y="-1"/>
              <a:ext cx="76200" cy="241301"/>
            </a:xfrm>
            <a:prstGeom prst="rect">
              <a:avLst/>
            </a:prstGeom>
            <a:solidFill>
              <a:srgbClr val="78AAD6"/>
            </a:solidFill>
            <a:ln w="6350" cap="flat">
              <a:solidFill>
                <a:srgbClr val="78AAD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861" name="Shape"/>
          <p:cNvSpPr/>
          <p:nvPr/>
        </p:nvSpPr>
        <p:spPr>
          <a:xfrm>
            <a:off x="17281786" y="5285924"/>
            <a:ext cx="191957" cy="3206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D77C79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62" name="Shape"/>
          <p:cNvSpPr/>
          <p:nvPr/>
        </p:nvSpPr>
        <p:spPr>
          <a:xfrm>
            <a:off x="15922886" y="7916929"/>
            <a:ext cx="191957" cy="3206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D77C79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63" name="Shape"/>
          <p:cNvSpPr/>
          <p:nvPr/>
        </p:nvSpPr>
        <p:spPr>
          <a:xfrm>
            <a:off x="15922886" y="8292787"/>
            <a:ext cx="191957" cy="3206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D77C79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64" name="Shape"/>
          <p:cNvSpPr/>
          <p:nvPr/>
        </p:nvSpPr>
        <p:spPr>
          <a:xfrm>
            <a:off x="15922886" y="8670397"/>
            <a:ext cx="191957" cy="3206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D77C79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65" name="Shape"/>
          <p:cNvSpPr/>
          <p:nvPr/>
        </p:nvSpPr>
        <p:spPr>
          <a:xfrm>
            <a:off x="17281786" y="6039392"/>
            <a:ext cx="191957" cy="3206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A9ABD6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66" name="Shape"/>
          <p:cNvSpPr/>
          <p:nvPr/>
        </p:nvSpPr>
        <p:spPr>
          <a:xfrm>
            <a:off x="19097886" y="9044502"/>
            <a:ext cx="191957" cy="3206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D5D379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67" name="Shape"/>
          <p:cNvSpPr/>
          <p:nvPr/>
        </p:nvSpPr>
        <p:spPr>
          <a:xfrm>
            <a:off x="18894686" y="9420360"/>
            <a:ext cx="191957" cy="3206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D5D379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68" name="Shape"/>
          <p:cNvSpPr/>
          <p:nvPr/>
        </p:nvSpPr>
        <p:spPr>
          <a:xfrm>
            <a:off x="18577186" y="9797970"/>
            <a:ext cx="191957" cy="3206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D5D379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grpSp>
        <p:nvGrpSpPr>
          <p:cNvPr id="871" name="Group"/>
          <p:cNvGrpSpPr/>
          <p:nvPr/>
        </p:nvGrpSpPr>
        <p:grpSpPr>
          <a:xfrm>
            <a:off x="15605386" y="4949737"/>
            <a:ext cx="241301" cy="241301"/>
            <a:chOff x="0" y="0"/>
            <a:chExt cx="241300" cy="241300"/>
          </a:xfrm>
        </p:grpSpPr>
        <p:sp>
          <p:nvSpPr>
            <p:cNvPr id="869" name="Rectangle"/>
            <p:cNvSpPr/>
            <p:nvPr/>
          </p:nvSpPr>
          <p:spPr>
            <a:xfrm>
              <a:off x="82550" y="0"/>
              <a:ext cx="76200" cy="241300"/>
            </a:xfrm>
            <a:prstGeom prst="rect">
              <a:avLst/>
            </a:prstGeom>
            <a:solidFill>
              <a:srgbClr val="78AAD6"/>
            </a:solidFill>
            <a:ln w="6350" cap="flat">
              <a:solidFill>
                <a:srgbClr val="78AAD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870" name="Rectangle"/>
            <p:cNvSpPr/>
            <p:nvPr/>
          </p:nvSpPr>
          <p:spPr>
            <a:xfrm rot="16200000">
              <a:off x="82550" y="-1"/>
              <a:ext cx="76200" cy="241301"/>
            </a:xfrm>
            <a:prstGeom prst="rect">
              <a:avLst/>
            </a:prstGeom>
            <a:solidFill>
              <a:srgbClr val="78AAD6"/>
            </a:solidFill>
            <a:ln w="6350" cap="flat">
              <a:solidFill>
                <a:srgbClr val="78AAD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grpSp>
        <p:nvGrpSpPr>
          <p:cNvPr id="874" name="Group"/>
          <p:cNvGrpSpPr/>
          <p:nvPr/>
        </p:nvGrpSpPr>
        <p:grpSpPr>
          <a:xfrm>
            <a:off x="15084686" y="5701452"/>
            <a:ext cx="241301" cy="241301"/>
            <a:chOff x="0" y="0"/>
            <a:chExt cx="241300" cy="241300"/>
          </a:xfrm>
        </p:grpSpPr>
        <p:sp>
          <p:nvSpPr>
            <p:cNvPr id="872" name="Rectangle"/>
            <p:cNvSpPr/>
            <p:nvPr/>
          </p:nvSpPr>
          <p:spPr>
            <a:xfrm>
              <a:off x="82550" y="0"/>
              <a:ext cx="76200" cy="241300"/>
            </a:xfrm>
            <a:prstGeom prst="rect">
              <a:avLst/>
            </a:prstGeom>
            <a:solidFill>
              <a:srgbClr val="78AAD6"/>
            </a:solidFill>
            <a:ln w="6350" cap="flat">
              <a:solidFill>
                <a:srgbClr val="78AAD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873" name="Rectangle"/>
            <p:cNvSpPr/>
            <p:nvPr/>
          </p:nvSpPr>
          <p:spPr>
            <a:xfrm rot="16200000">
              <a:off x="82550" y="-1"/>
              <a:ext cx="76200" cy="241301"/>
            </a:xfrm>
            <a:prstGeom prst="rect">
              <a:avLst/>
            </a:prstGeom>
            <a:solidFill>
              <a:srgbClr val="78AAD6"/>
            </a:solidFill>
            <a:ln w="6350" cap="flat">
              <a:solidFill>
                <a:srgbClr val="78AAD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grpSp>
        <p:nvGrpSpPr>
          <p:cNvPr id="877" name="Group"/>
          <p:cNvGrpSpPr/>
          <p:nvPr/>
        </p:nvGrpSpPr>
        <p:grpSpPr>
          <a:xfrm>
            <a:off x="14157586" y="7204884"/>
            <a:ext cx="241301" cy="241301"/>
            <a:chOff x="0" y="0"/>
            <a:chExt cx="241300" cy="241300"/>
          </a:xfrm>
        </p:grpSpPr>
        <p:sp>
          <p:nvSpPr>
            <p:cNvPr id="875" name="Rectangle"/>
            <p:cNvSpPr/>
            <p:nvPr/>
          </p:nvSpPr>
          <p:spPr>
            <a:xfrm>
              <a:off x="82550" y="0"/>
              <a:ext cx="76200" cy="241300"/>
            </a:xfrm>
            <a:prstGeom prst="rect">
              <a:avLst/>
            </a:prstGeom>
            <a:solidFill>
              <a:srgbClr val="78AAD6"/>
            </a:solidFill>
            <a:ln w="6350" cap="flat">
              <a:solidFill>
                <a:srgbClr val="78AAD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876" name="Rectangle"/>
            <p:cNvSpPr/>
            <p:nvPr/>
          </p:nvSpPr>
          <p:spPr>
            <a:xfrm rot="16200000">
              <a:off x="82550" y="-1"/>
              <a:ext cx="76200" cy="241301"/>
            </a:xfrm>
            <a:prstGeom prst="rect">
              <a:avLst/>
            </a:prstGeom>
            <a:solidFill>
              <a:srgbClr val="78AAD6"/>
            </a:solidFill>
            <a:ln w="6350" cap="flat">
              <a:solidFill>
                <a:srgbClr val="78AAD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grpSp>
        <p:nvGrpSpPr>
          <p:cNvPr id="880" name="Group"/>
          <p:cNvGrpSpPr/>
          <p:nvPr/>
        </p:nvGrpSpPr>
        <p:grpSpPr>
          <a:xfrm>
            <a:off x="14157586" y="7580741"/>
            <a:ext cx="241301" cy="241301"/>
            <a:chOff x="0" y="0"/>
            <a:chExt cx="241300" cy="241300"/>
          </a:xfrm>
        </p:grpSpPr>
        <p:sp>
          <p:nvSpPr>
            <p:cNvPr id="878" name="Rectangle"/>
            <p:cNvSpPr/>
            <p:nvPr/>
          </p:nvSpPr>
          <p:spPr>
            <a:xfrm>
              <a:off x="82550" y="0"/>
              <a:ext cx="76200" cy="241300"/>
            </a:xfrm>
            <a:prstGeom prst="rect">
              <a:avLst/>
            </a:prstGeom>
            <a:solidFill>
              <a:srgbClr val="78AAD6"/>
            </a:solidFill>
            <a:ln w="6350" cap="flat">
              <a:solidFill>
                <a:srgbClr val="78AAD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879" name="Rectangle"/>
            <p:cNvSpPr/>
            <p:nvPr/>
          </p:nvSpPr>
          <p:spPr>
            <a:xfrm rot="16200000">
              <a:off x="82550" y="-1"/>
              <a:ext cx="76200" cy="241301"/>
            </a:xfrm>
            <a:prstGeom prst="rect">
              <a:avLst/>
            </a:prstGeom>
            <a:solidFill>
              <a:srgbClr val="78AAD6"/>
            </a:solidFill>
            <a:ln w="6350" cap="flat">
              <a:solidFill>
                <a:srgbClr val="78AAD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881" name="Circle"/>
          <p:cNvSpPr/>
          <p:nvPr/>
        </p:nvSpPr>
        <p:spPr>
          <a:xfrm>
            <a:off x="13205086" y="4592929"/>
            <a:ext cx="203201" cy="203201"/>
          </a:xfrm>
          <a:prstGeom prst="ellipse">
            <a:avLst/>
          </a:prstGeom>
          <a:solidFill>
            <a:srgbClr val="A8D379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82" name="Circle"/>
          <p:cNvSpPr/>
          <p:nvPr/>
        </p:nvSpPr>
        <p:spPr>
          <a:xfrm>
            <a:off x="13827386" y="6472218"/>
            <a:ext cx="203201" cy="203201"/>
          </a:xfrm>
          <a:prstGeom prst="ellipse">
            <a:avLst/>
          </a:prstGeom>
          <a:solidFill>
            <a:srgbClr val="A8D379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83" name="Circle"/>
          <p:cNvSpPr/>
          <p:nvPr/>
        </p:nvSpPr>
        <p:spPr>
          <a:xfrm>
            <a:off x="13738486" y="6848076"/>
            <a:ext cx="203201" cy="203201"/>
          </a:xfrm>
          <a:prstGeom prst="ellipse">
            <a:avLst/>
          </a:prstGeom>
          <a:solidFill>
            <a:srgbClr val="A8D379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84" name="Circle"/>
          <p:cNvSpPr/>
          <p:nvPr/>
        </p:nvSpPr>
        <p:spPr>
          <a:xfrm>
            <a:off x="12735186" y="10230797"/>
            <a:ext cx="203201" cy="203201"/>
          </a:xfrm>
          <a:prstGeom prst="ellipse">
            <a:avLst/>
          </a:prstGeom>
          <a:solidFill>
            <a:srgbClr val="A8D379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85" name="Circle"/>
          <p:cNvSpPr/>
          <p:nvPr/>
        </p:nvSpPr>
        <p:spPr>
          <a:xfrm>
            <a:off x="12684386" y="10606655"/>
            <a:ext cx="203201" cy="203201"/>
          </a:xfrm>
          <a:prstGeom prst="ellipse">
            <a:avLst/>
          </a:prstGeom>
          <a:solidFill>
            <a:srgbClr val="A8D379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86" name="Circle"/>
          <p:cNvSpPr/>
          <p:nvPr/>
        </p:nvSpPr>
        <p:spPr>
          <a:xfrm>
            <a:off x="12620886" y="10982513"/>
            <a:ext cx="203201" cy="203201"/>
          </a:xfrm>
          <a:prstGeom prst="ellipse">
            <a:avLst/>
          </a:prstGeom>
          <a:solidFill>
            <a:srgbClr val="A8D379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87" name="Square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graphicFrame>
        <p:nvGraphicFramePr>
          <p:cNvPr id="888" name="Table"/>
          <p:cNvGraphicFramePr/>
          <p:nvPr/>
        </p:nvGraphicFramePr>
        <p:xfrm>
          <a:off x="5876118" y="3195774"/>
          <a:ext cx="3738740" cy="8663781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9346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46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46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346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35781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FFFFFF"/>
                          </a:solidFill>
                          <a:sym typeface="Helvetica"/>
                        </a:rPr>
                        <a:t>mpg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FFFFFF"/>
                          </a:solidFill>
                          <a:sym typeface="Helvetica"/>
                        </a:rPr>
                        <a:t>cyl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FFFFFF"/>
                          </a:solidFill>
                          <a:sym typeface="Helvetica"/>
                        </a:rPr>
                        <a:t>disp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FFFFFF"/>
                          </a:solidFill>
                          <a:sym typeface="Helvetica"/>
                        </a:rPr>
                        <a:t>hp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21.0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160.0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21.0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160.0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22.8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108.0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21.4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258.0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18.7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360.0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18.1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225.0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14.3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360.0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24.4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146.7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22.8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140.8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19.2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167.6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17.8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167.6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16.4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275.8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17.3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275.8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15.2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275.8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10.4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472.0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10.4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460.0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14.7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440.0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32.4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78.7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30.4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75.7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33.9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71.1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</a:tbl>
          </a:graphicData>
        </a:graphic>
      </p:graphicFrame>
      <p:grpSp>
        <p:nvGrpSpPr>
          <p:cNvPr id="891" name="Group"/>
          <p:cNvGrpSpPr/>
          <p:nvPr/>
        </p:nvGrpSpPr>
        <p:grpSpPr>
          <a:xfrm>
            <a:off x="5755566" y="2277288"/>
            <a:ext cx="1185926" cy="1057803"/>
            <a:chOff x="0" y="-11323"/>
            <a:chExt cx="1185924" cy="1057802"/>
          </a:xfrm>
        </p:grpSpPr>
        <p:sp>
          <p:nvSpPr>
            <p:cNvPr id="889" name="y"/>
            <p:cNvSpPr txBox="1"/>
            <p:nvPr/>
          </p:nvSpPr>
          <p:spPr>
            <a:xfrm>
              <a:off x="0" y="-11324"/>
              <a:ext cx="1185925" cy="5746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>
              <a:lvl1pPr>
                <a:defRPr sz="2700">
                  <a:solidFill>
                    <a:srgbClr val="53585F"/>
                  </a:solidFill>
                  <a:latin typeface="Source Sans Pro Semibold"/>
                  <a:ea typeface="Source Sans Pro Semibold"/>
                  <a:cs typeface="Source Sans Pro Semibold"/>
                  <a:sym typeface="Source Sans Pro Semibold"/>
                </a:defRPr>
              </a:lvl1pPr>
            </a:lstStyle>
            <a:p>
              <a:r>
                <a:t>y</a:t>
              </a:r>
            </a:p>
          </p:txBody>
        </p:sp>
        <p:sp>
          <p:nvSpPr>
            <p:cNvPr id="890" name="Double Arrow"/>
            <p:cNvSpPr/>
            <p:nvPr/>
          </p:nvSpPr>
          <p:spPr>
            <a:xfrm rot="16200000">
              <a:off x="334158" y="648452"/>
              <a:ext cx="517609" cy="278445"/>
            </a:xfrm>
            <a:prstGeom prst="leftRightArrow">
              <a:avLst>
                <a:gd name="adj1" fmla="val 38643"/>
                <a:gd name="adj2" fmla="val 45726"/>
              </a:avLst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892" name="Square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grpSp>
        <p:nvGrpSpPr>
          <p:cNvPr id="895" name="Group"/>
          <p:cNvGrpSpPr/>
          <p:nvPr/>
        </p:nvGrpSpPr>
        <p:grpSpPr>
          <a:xfrm>
            <a:off x="7647866" y="2277288"/>
            <a:ext cx="1185926" cy="1057803"/>
            <a:chOff x="0" y="-11323"/>
            <a:chExt cx="1185924" cy="1057802"/>
          </a:xfrm>
        </p:grpSpPr>
        <p:sp>
          <p:nvSpPr>
            <p:cNvPr id="893" name="x"/>
            <p:cNvSpPr txBox="1"/>
            <p:nvPr/>
          </p:nvSpPr>
          <p:spPr>
            <a:xfrm>
              <a:off x="0" y="-11324"/>
              <a:ext cx="1185925" cy="5746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>
              <a:lvl1pPr>
                <a:defRPr sz="2700">
                  <a:solidFill>
                    <a:srgbClr val="53585F"/>
                  </a:solidFill>
                  <a:latin typeface="Source Sans Pro Semibold"/>
                  <a:ea typeface="Source Sans Pro Semibold"/>
                  <a:cs typeface="Source Sans Pro Semibold"/>
                  <a:sym typeface="Source Sans Pro Semibold"/>
                </a:defRPr>
              </a:lvl1pPr>
            </a:lstStyle>
            <a:p>
              <a:r>
                <a:t>x</a:t>
              </a:r>
            </a:p>
          </p:txBody>
        </p:sp>
        <p:sp>
          <p:nvSpPr>
            <p:cNvPr id="894" name="Double Arrow"/>
            <p:cNvSpPr/>
            <p:nvPr/>
          </p:nvSpPr>
          <p:spPr>
            <a:xfrm rot="16200000">
              <a:off x="334158" y="648452"/>
              <a:ext cx="517609" cy="278445"/>
            </a:xfrm>
            <a:prstGeom prst="leftRightArrow">
              <a:avLst>
                <a:gd name="adj1" fmla="val 38643"/>
                <a:gd name="adj2" fmla="val 45726"/>
              </a:avLst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grpSp>
        <p:nvGrpSpPr>
          <p:cNvPr id="902" name="Group"/>
          <p:cNvGrpSpPr/>
          <p:nvPr/>
        </p:nvGrpSpPr>
        <p:grpSpPr>
          <a:xfrm>
            <a:off x="6705153" y="2277288"/>
            <a:ext cx="2973699" cy="1057803"/>
            <a:chOff x="0" y="-11323"/>
            <a:chExt cx="2973697" cy="1057802"/>
          </a:xfrm>
        </p:grpSpPr>
        <p:grpSp>
          <p:nvGrpSpPr>
            <p:cNvPr id="898" name="Group"/>
            <p:cNvGrpSpPr/>
            <p:nvPr/>
          </p:nvGrpSpPr>
          <p:grpSpPr>
            <a:xfrm>
              <a:off x="0" y="-11324"/>
              <a:ext cx="1185925" cy="1057803"/>
              <a:chOff x="0" y="-11323"/>
              <a:chExt cx="1185924" cy="1057802"/>
            </a:xfrm>
          </p:grpSpPr>
          <p:sp>
            <p:nvSpPr>
              <p:cNvPr id="896" name="shape"/>
              <p:cNvSpPr txBox="1"/>
              <p:nvPr/>
            </p:nvSpPr>
            <p:spPr>
              <a:xfrm>
                <a:off x="0" y="-11324"/>
                <a:ext cx="1185925" cy="57467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>
                <a:lvl1pPr>
                  <a:defRPr sz="2700">
                    <a:solidFill>
                      <a:srgbClr val="DCDEE0"/>
                    </a:solidFill>
                    <a:latin typeface="Source Sans Pro Semibold"/>
                    <a:ea typeface="Source Sans Pro Semibold"/>
                    <a:cs typeface="Source Sans Pro Semibold"/>
                    <a:sym typeface="Source Sans Pro Semibold"/>
                  </a:defRPr>
                </a:lvl1pPr>
              </a:lstStyle>
              <a:p>
                <a:r>
                  <a:t>shape</a:t>
                </a:r>
              </a:p>
            </p:txBody>
          </p:sp>
          <p:sp>
            <p:nvSpPr>
              <p:cNvPr id="897" name="Double Arrow"/>
              <p:cNvSpPr/>
              <p:nvPr/>
            </p:nvSpPr>
            <p:spPr>
              <a:xfrm rot="16200000">
                <a:off x="334158" y="648452"/>
                <a:ext cx="517609" cy="278445"/>
              </a:xfrm>
              <a:prstGeom prst="leftRightArrow">
                <a:avLst>
                  <a:gd name="adj1" fmla="val 38643"/>
                  <a:gd name="adj2" fmla="val 45726"/>
                </a:avLst>
              </a:prstGeom>
              <a:solidFill>
                <a:srgbClr val="FFFFFF"/>
              </a:solidFill>
              <a:ln w="25400" cap="flat">
                <a:solidFill>
                  <a:srgbClr val="000000">
                    <a:alpha val="3000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  <p:grpSp>
          <p:nvGrpSpPr>
            <p:cNvPr id="901" name="Group"/>
            <p:cNvGrpSpPr/>
            <p:nvPr/>
          </p:nvGrpSpPr>
          <p:grpSpPr>
            <a:xfrm>
              <a:off x="1946027" y="-11324"/>
              <a:ext cx="1027671" cy="1057803"/>
              <a:chOff x="0" y="-11323"/>
              <a:chExt cx="1027670" cy="1057802"/>
            </a:xfrm>
          </p:grpSpPr>
          <p:sp>
            <p:nvSpPr>
              <p:cNvPr id="899" name="fill"/>
              <p:cNvSpPr txBox="1"/>
              <p:nvPr/>
            </p:nvSpPr>
            <p:spPr>
              <a:xfrm>
                <a:off x="0" y="-11324"/>
                <a:ext cx="1027671" cy="57467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>
                <a:lvl1pPr>
                  <a:defRPr sz="2700">
                    <a:solidFill>
                      <a:srgbClr val="DCDEE0"/>
                    </a:solidFill>
                    <a:latin typeface="Source Sans Pro Semibold"/>
                    <a:ea typeface="Source Sans Pro Semibold"/>
                    <a:cs typeface="Source Sans Pro Semibold"/>
                    <a:sym typeface="Source Sans Pro Semibold"/>
                  </a:defRPr>
                </a:lvl1pPr>
              </a:lstStyle>
              <a:p>
                <a:r>
                  <a:t>fill</a:t>
                </a:r>
              </a:p>
            </p:txBody>
          </p:sp>
          <p:sp>
            <p:nvSpPr>
              <p:cNvPr id="900" name="Double Arrow"/>
              <p:cNvSpPr/>
              <p:nvPr/>
            </p:nvSpPr>
            <p:spPr>
              <a:xfrm rot="16200000">
                <a:off x="255030" y="648452"/>
                <a:ext cx="517610" cy="278445"/>
              </a:xfrm>
              <a:prstGeom prst="leftRightArrow">
                <a:avLst>
                  <a:gd name="adj1" fmla="val 38643"/>
                  <a:gd name="adj2" fmla="val 45726"/>
                </a:avLst>
              </a:prstGeom>
              <a:solidFill>
                <a:srgbClr val="FFFFFF"/>
              </a:solidFill>
              <a:ln w="25400" cap="flat">
                <a:solidFill>
                  <a:srgbClr val="000000">
                    <a:alpha val="3000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</p:grpSp>
      <p:sp>
        <p:nvSpPr>
          <p:cNvPr id="903" name="data"/>
          <p:cNvSpPr txBox="1"/>
          <p:nvPr/>
        </p:nvSpPr>
        <p:spPr>
          <a:xfrm>
            <a:off x="6981910" y="11759115"/>
            <a:ext cx="1541452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4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data</a:t>
            </a:r>
          </a:p>
        </p:txBody>
      </p:sp>
      <p:sp>
        <p:nvSpPr>
          <p:cNvPr id="904" name="geom"/>
          <p:cNvSpPr txBox="1"/>
          <p:nvPr/>
        </p:nvSpPr>
        <p:spPr>
          <a:xfrm>
            <a:off x="9268689" y="11762544"/>
            <a:ext cx="1541452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4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geom</a:t>
            </a:r>
          </a:p>
        </p:txBody>
      </p:sp>
      <p:sp>
        <p:nvSpPr>
          <p:cNvPr id="905" name="mappings"/>
          <p:cNvSpPr txBox="1"/>
          <p:nvPr/>
        </p:nvSpPr>
        <p:spPr>
          <a:xfrm>
            <a:off x="5924499" y="1514681"/>
            <a:ext cx="3656274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4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mappings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"/>
                                        <p:tgtEl>
                                          <p:spTgt spid="8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00000 0.284995" pathEditMode="relative">
                                      <p:cBhvr>
                                        <p:cTn id="11" dur="600" fill="hold"/>
                                        <p:tgtEl>
                                          <p:spTgt spid="8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00000 0.257592" pathEditMode="relative">
                                      <p:cBhvr>
                                        <p:cTn id="14" dur="500" fill="hold"/>
                                        <p:tgtEl>
                                          <p:spTgt spid="8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00000 0.191763" pathEditMode="relative">
                                      <p:cBhvr>
                                        <p:cTn id="17" dur="400" fill="hold"/>
                                        <p:tgtEl>
                                          <p:spTgt spid="8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00000 0.194453" pathEditMode="relative">
                                      <p:cBhvr>
                                        <p:cTn id="20" dur="400" fill="hold"/>
                                        <p:tgtEl>
                                          <p:spTgt spid="8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00000 0.225498" pathEditMode="relative">
                                      <p:cBhvr>
                                        <p:cTn id="23" dur="400" fill="hold"/>
                                        <p:tgtEl>
                                          <p:spTgt spid="8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00000 0.210944" pathEditMode="relative">
                                      <p:cBhvr>
                                        <p:cTn id="26" dur="400" fill="hold"/>
                                        <p:tgtEl>
                                          <p:spTgt spid="8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00000 0.264083" pathEditMode="relative">
                                      <p:cBhvr>
                                        <p:cTn id="29" dur="500" fill="hold"/>
                                        <p:tgtEl>
                                          <p:spTgt spid="8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00000 0.019564" pathEditMode="relative">
                                      <p:cBhvr>
                                        <p:cTn id="32" dur="100" fill="hold"/>
                                        <p:tgtEl>
                                          <p:spTgt spid="8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00000 0.027346" pathEditMode="relative">
                                      <p:cBhvr>
                                        <p:cTn id="35" dur="100" fill="hold"/>
                                        <p:tgtEl>
                                          <p:spTgt spid="8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00000 0.077258" pathEditMode="relative">
                                      <p:cBhvr>
                                        <p:cTn id="38" dur="100" fill="hold"/>
                                        <p:tgtEl>
                                          <p:spTgt spid="8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00000 0.080411" pathEditMode="relative">
                                      <p:cBhvr>
                                        <p:cTn id="41" dur="200" fill="hold"/>
                                        <p:tgtEl>
                                          <p:spTgt spid="8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00000 0.081826" pathEditMode="relative">
                                      <p:cBhvr>
                                        <p:cTn id="44" dur="200" fill="hold"/>
                                        <p:tgtEl>
                                          <p:spTgt spid="8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00000 0.035905" pathEditMode="relative">
                                      <p:cBhvr>
                                        <p:cTn id="47" dur="100" fill="hold"/>
                                        <p:tgtEl>
                                          <p:spTgt spid="8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00000 0.053744" pathEditMode="relative">
                                      <p:cBhvr>
                                        <p:cTn id="50" dur="100" fill="hold"/>
                                        <p:tgtEl>
                                          <p:spTgt spid="8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00000 0.130173" pathEditMode="relative">
                                      <p:cBhvr>
                                        <p:cTn id="53" dur="300" fill="hold"/>
                                        <p:tgtEl>
                                          <p:spTgt spid="8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00000 0.101844" pathEditMode="relative">
                                      <p:cBhvr>
                                        <p:cTn id="56" dur="200" fill="hold"/>
                                        <p:tgtEl>
                                          <p:spTgt spid="8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00000 -0.017353" pathEditMode="relative">
                                      <p:cBhvr>
                                        <p:cTn id="59" dur="100" fill="hold"/>
                                        <p:tgtEl>
                                          <p:spTgt spid="8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00000 -0.425761" pathEditMode="relative">
                                      <p:cBhvr>
                                        <p:cTn id="62" dur="800" fill="hold"/>
                                        <p:tgtEl>
                                          <p:spTgt spid="8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00000 -0.410572" pathEditMode="relative">
                                      <p:cBhvr>
                                        <p:cTn id="65" dur="800" fill="hold"/>
                                        <p:tgtEl>
                                          <p:spTgt spid="8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00000 -0.512975" pathEditMode="relative">
                                      <p:cBhvr>
                                        <p:cTn id="68" dur="1000" fill="hold"/>
                                        <p:tgtEl>
                                          <p:spTgt spid="8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1" grpId="1" animBg="1" advAuto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7" name="ggplot2-hex.png" descr="ggplot2-h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90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pic>
        <p:nvPicPr>
          <p:cNvPr id="909" name="plot1.png" descr="plot1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807843" y="3627639"/>
            <a:ext cx="8708225" cy="831470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942" name="Group"/>
          <p:cNvGrpSpPr/>
          <p:nvPr/>
        </p:nvGrpSpPr>
        <p:grpSpPr>
          <a:xfrm>
            <a:off x="12620886" y="3946554"/>
            <a:ext cx="6668957" cy="7204042"/>
            <a:chOff x="0" y="0"/>
            <a:chExt cx="6668955" cy="7204041"/>
          </a:xfrm>
        </p:grpSpPr>
        <p:grpSp>
          <p:nvGrpSpPr>
            <p:cNvPr id="912" name="Group"/>
            <p:cNvGrpSpPr/>
            <p:nvPr/>
          </p:nvGrpSpPr>
          <p:grpSpPr>
            <a:xfrm>
              <a:off x="1409700" y="3784600"/>
              <a:ext cx="241300" cy="241300"/>
              <a:chOff x="0" y="0"/>
              <a:chExt cx="241300" cy="241300"/>
            </a:xfrm>
          </p:grpSpPr>
          <p:sp>
            <p:nvSpPr>
              <p:cNvPr id="910" name="Rectangle"/>
              <p:cNvSpPr/>
              <p:nvPr/>
            </p:nvSpPr>
            <p:spPr>
              <a:xfrm>
                <a:off x="82550" y="0"/>
                <a:ext cx="76200" cy="241300"/>
              </a:xfrm>
              <a:prstGeom prst="rect">
                <a:avLst/>
              </a:prstGeom>
              <a:solidFill>
                <a:srgbClr val="FF7C00"/>
              </a:solidFill>
              <a:ln w="6350" cap="flat">
                <a:solidFill>
                  <a:srgbClr val="FF7C00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911" name="Rectangle"/>
              <p:cNvSpPr/>
              <p:nvPr/>
            </p:nvSpPr>
            <p:spPr>
              <a:xfrm rot="16200000">
                <a:off x="82550" y="-1"/>
                <a:ext cx="76200" cy="241301"/>
              </a:xfrm>
              <a:prstGeom prst="rect">
                <a:avLst/>
              </a:prstGeom>
              <a:solidFill>
                <a:srgbClr val="FF7C00"/>
              </a:solidFill>
              <a:ln w="6350" cap="flat">
                <a:solidFill>
                  <a:srgbClr val="FF7C00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  <p:grpSp>
          <p:nvGrpSpPr>
            <p:cNvPr id="915" name="Group"/>
            <p:cNvGrpSpPr/>
            <p:nvPr/>
          </p:nvGrpSpPr>
          <p:grpSpPr>
            <a:xfrm>
              <a:off x="1409700" y="3784600"/>
              <a:ext cx="241300" cy="241300"/>
              <a:chOff x="0" y="0"/>
              <a:chExt cx="241300" cy="241300"/>
            </a:xfrm>
          </p:grpSpPr>
          <p:sp>
            <p:nvSpPr>
              <p:cNvPr id="913" name="Rectangle"/>
              <p:cNvSpPr/>
              <p:nvPr/>
            </p:nvSpPr>
            <p:spPr>
              <a:xfrm>
                <a:off x="82550" y="0"/>
                <a:ext cx="76200" cy="241300"/>
              </a:xfrm>
              <a:prstGeom prst="rect">
                <a:avLst/>
              </a:prstGeom>
              <a:solidFill>
                <a:srgbClr val="78AAD6"/>
              </a:solidFill>
              <a:ln w="6350" cap="flat">
                <a:solidFill>
                  <a:srgbClr val="78AAD6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914" name="Rectangle"/>
              <p:cNvSpPr/>
              <p:nvPr/>
            </p:nvSpPr>
            <p:spPr>
              <a:xfrm rot="16200000">
                <a:off x="82550" y="-1"/>
                <a:ext cx="76200" cy="241301"/>
              </a:xfrm>
              <a:prstGeom prst="rect">
                <a:avLst/>
              </a:prstGeom>
              <a:solidFill>
                <a:srgbClr val="78AAD6"/>
              </a:solidFill>
              <a:ln w="6350" cap="flat">
                <a:solidFill>
                  <a:srgbClr val="78AAD6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  <p:sp>
          <p:nvSpPr>
            <p:cNvPr id="916" name="Shape"/>
            <p:cNvSpPr/>
            <p:nvPr/>
          </p:nvSpPr>
          <p:spPr>
            <a:xfrm>
              <a:off x="4660900" y="4432300"/>
              <a:ext cx="191956" cy="3206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D77C79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17" name="Shape"/>
            <p:cNvSpPr/>
            <p:nvPr/>
          </p:nvSpPr>
          <p:spPr>
            <a:xfrm>
              <a:off x="3302000" y="5092700"/>
              <a:ext cx="191956" cy="3206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D77C79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18" name="Shape"/>
            <p:cNvSpPr/>
            <p:nvPr/>
          </p:nvSpPr>
          <p:spPr>
            <a:xfrm>
              <a:off x="3302000" y="4838700"/>
              <a:ext cx="191956" cy="3206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D77C79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19" name="Shape"/>
            <p:cNvSpPr/>
            <p:nvPr/>
          </p:nvSpPr>
          <p:spPr>
            <a:xfrm>
              <a:off x="3302000" y="5461000"/>
              <a:ext cx="191956" cy="3206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D77C79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20" name="Shape"/>
            <p:cNvSpPr/>
            <p:nvPr/>
          </p:nvSpPr>
          <p:spPr>
            <a:xfrm>
              <a:off x="4660900" y="5715000"/>
              <a:ext cx="191956" cy="3206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A9ABD6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21" name="Shape"/>
            <p:cNvSpPr/>
            <p:nvPr/>
          </p:nvSpPr>
          <p:spPr>
            <a:xfrm>
              <a:off x="6477000" y="6883400"/>
              <a:ext cx="191956" cy="3206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D5D379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22" name="Shape"/>
            <p:cNvSpPr/>
            <p:nvPr/>
          </p:nvSpPr>
          <p:spPr>
            <a:xfrm>
              <a:off x="6273800" y="6870700"/>
              <a:ext cx="191956" cy="3206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D5D379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23" name="Shape"/>
            <p:cNvSpPr/>
            <p:nvPr/>
          </p:nvSpPr>
          <p:spPr>
            <a:xfrm>
              <a:off x="5956300" y="5613400"/>
              <a:ext cx="191956" cy="3206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D5D379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grpSp>
          <p:nvGrpSpPr>
            <p:cNvPr id="926" name="Group"/>
            <p:cNvGrpSpPr/>
            <p:nvPr/>
          </p:nvGrpSpPr>
          <p:grpSpPr>
            <a:xfrm>
              <a:off x="2984500" y="3670300"/>
              <a:ext cx="241300" cy="241300"/>
              <a:chOff x="0" y="0"/>
              <a:chExt cx="241300" cy="241300"/>
            </a:xfrm>
          </p:grpSpPr>
          <p:sp>
            <p:nvSpPr>
              <p:cNvPr id="924" name="Rectangle"/>
              <p:cNvSpPr/>
              <p:nvPr/>
            </p:nvSpPr>
            <p:spPr>
              <a:xfrm>
                <a:off x="82550" y="0"/>
                <a:ext cx="76200" cy="241300"/>
              </a:xfrm>
              <a:prstGeom prst="rect">
                <a:avLst/>
              </a:prstGeom>
              <a:solidFill>
                <a:srgbClr val="78AAD6"/>
              </a:solidFill>
              <a:ln w="6350" cap="flat">
                <a:solidFill>
                  <a:srgbClr val="78AAD6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925" name="Rectangle"/>
              <p:cNvSpPr/>
              <p:nvPr/>
            </p:nvSpPr>
            <p:spPr>
              <a:xfrm rot="16200000">
                <a:off x="82550" y="-1"/>
                <a:ext cx="76200" cy="241301"/>
              </a:xfrm>
              <a:prstGeom prst="rect">
                <a:avLst/>
              </a:prstGeom>
              <a:solidFill>
                <a:srgbClr val="78AAD6"/>
              </a:solidFill>
              <a:ln w="6350" cap="flat">
                <a:solidFill>
                  <a:srgbClr val="78AAD6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  <p:grpSp>
          <p:nvGrpSpPr>
            <p:cNvPr id="929" name="Group"/>
            <p:cNvGrpSpPr/>
            <p:nvPr/>
          </p:nvGrpSpPr>
          <p:grpSpPr>
            <a:xfrm>
              <a:off x="2463800" y="4648200"/>
              <a:ext cx="241300" cy="241300"/>
              <a:chOff x="0" y="0"/>
              <a:chExt cx="241300" cy="241300"/>
            </a:xfrm>
          </p:grpSpPr>
          <p:sp>
            <p:nvSpPr>
              <p:cNvPr id="927" name="Rectangle"/>
              <p:cNvSpPr/>
              <p:nvPr/>
            </p:nvSpPr>
            <p:spPr>
              <a:xfrm>
                <a:off x="82550" y="0"/>
                <a:ext cx="76200" cy="241300"/>
              </a:xfrm>
              <a:prstGeom prst="rect">
                <a:avLst/>
              </a:prstGeom>
              <a:solidFill>
                <a:srgbClr val="78AAD6"/>
              </a:solidFill>
              <a:ln w="6350" cap="flat">
                <a:solidFill>
                  <a:srgbClr val="78AAD6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928" name="Rectangle"/>
              <p:cNvSpPr/>
              <p:nvPr/>
            </p:nvSpPr>
            <p:spPr>
              <a:xfrm rot="16200000">
                <a:off x="82550" y="-1"/>
                <a:ext cx="76200" cy="241301"/>
              </a:xfrm>
              <a:prstGeom prst="rect">
                <a:avLst/>
              </a:prstGeom>
              <a:solidFill>
                <a:srgbClr val="78AAD6"/>
              </a:solidFill>
              <a:ln w="6350" cap="flat">
                <a:solidFill>
                  <a:srgbClr val="78AAD6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  <p:grpSp>
          <p:nvGrpSpPr>
            <p:cNvPr id="932" name="Group"/>
            <p:cNvGrpSpPr/>
            <p:nvPr/>
          </p:nvGrpSpPr>
          <p:grpSpPr>
            <a:xfrm>
              <a:off x="1536700" y="4318000"/>
              <a:ext cx="241300" cy="241300"/>
              <a:chOff x="0" y="0"/>
              <a:chExt cx="241300" cy="241300"/>
            </a:xfrm>
          </p:grpSpPr>
          <p:sp>
            <p:nvSpPr>
              <p:cNvPr id="930" name="Rectangle"/>
              <p:cNvSpPr/>
              <p:nvPr/>
            </p:nvSpPr>
            <p:spPr>
              <a:xfrm>
                <a:off x="82550" y="0"/>
                <a:ext cx="76200" cy="241300"/>
              </a:xfrm>
              <a:prstGeom prst="rect">
                <a:avLst/>
              </a:prstGeom>
              <a:solidFill>
                <a:srgbClr val="78AAD6"/>
              </a:solidFill>
              <a:ln w="6350" cap="flat">
                <a:solidFill>
                  <a:srgbClr val="78AAD6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931" name="Rectangle"/>
              <p:cNvSpPr/>
              <p:nvPr/>
            </p:nvSpPr>
            <p:spPr>
              <a:xfrm rot="16200000">
                <a:off x="82550" y="-1"/>
                <a:ext cx="76200" cy="241301"/>
              </a:xfrm>
              <a:prstGeom prst="rect">
                <a:avLst/>
              </a:prstGeom>
              <a:solidFill>
                <a:srgbClr val="78AAD6"/>
              </a:solidFill>
              <a:ln w="6350" cap="flat">
                <a:solidFill>
                  <a:srgbClr val="78AAD6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  <p:grpSp>
          <p:nvGrpSpPr>
            <p:cNvPr id="935" name="Group"/>
            <p:cNvGrpSpPr/>
            <p:nvPr/>
          </p:nvGrpSpPr>
          <p:grpSpPr>
            <a:xfrm>
              <a:off x="1536700" y="4737100"/>
              <a:ext cx="241300" cy="241300"/>
              <a:chOff x="0" y="0"/>
              <a:chExt cx="241300" cy="241300"/>
            </a:xfrm>
          </p:grpSpPr>
          <p:sp>
            <p:nvSpPr>
              <p:cNvPr id="933" name="Rectangle"/>
              <p:cNvSpPr/>
              <p:nvPr/>
            </p:nvSpPr>
            <p:spPr>
              <a:xfrm>
                <a:off x="82550" y="0"/>
                <a:ext cx="76200" cy="241300"/>
              </a:xfrm>
              <a:prstGeom prst="rect">
                <a:avLst/>
              </a:prstGeom>
              <a:solidFill>
                <a:srgbClr val="78AAD6"/>
              </a:solidFill>
              <a:ln w="6350" cap="flat">
                <a:solidFill>
                  <a:srgbClr val="78AAD6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934" name="Rectangle"/>
              <p:cNvSpPr/>
              <p:nvPr/>
            </p:nvSpPr>
            <p:spPr>
              <a:xfrm rot="16200000">
                <a:off x="82550" y="-1"/>
                <a:ext cx="76200" cy="241301"/>
              </a:xfrm>
              <a:prstGeom prst="rect">
                <a:avLst/>
              </a:prstGeom>
              <a:solidFill>
                <a:srgbClr val="78AAD6"/>
              </a:solidFill>
              <a:ln w="6350" cap="flat">
                <a:solidFill>
                  <a:srgbClr val="78AAD6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  <p:sp>
          <p:nvSpPr>
            <p:cNvPr id="936" name="Circle"/>
            <p:cNvSpPr/>
            <p:nvPr/>
          </p:nvSpPr>
          <p:spPr>
            <a:xfrm>
              <a:off x="584200" y="3276600"/>
              <a:ext cx="203200" cy="203200"/>
            </a:xfrm>
            <a:prstGeom prst="ellipse">
              <a:avLst/>
            </a:prstGeom>
            <a:solidFill>
              <a:srgbClr val="A8D379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37" name="Circle"/>
            <p:cNvSpPr/>
            <p:nvPr/>
          </p:nvSpPr>
          <p:spPr>
            <a:xfrm>
              <a:off x="1206500" y="2794000"/>
              <a:ext cx="203200" cy="203200"/>
            </a:xfrm>
            <a:prstGeom prst="ellipse">
              <a:avLst/>
            </a:prstGeom>
            <a:solidFill>
              <a:srgbClr val="A8D379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38" name="Circle"/>
            <p:cNvSpPr/>
            <p:nvPr/>
          </p:nvSpPr>
          <p:spPr>
            <a:xfrm>
              <a:off x="1117600" y="3276600"/>
              <a:ext cx="203200" cy="203200"/>
            </a:xfrm>
            <a:prstGeom prst="ellipse">
              <a:avLst/>
            </a:prstGeom>
            <a:solidFill>
              <a:srgbClr val="A8D379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39" name="Circle"/>
            <p:cNvSpPr/>
            <p:nvPr/>
          </p:nvSpPr>
          <p:spPr>
            <a:xfrm>
              <a:off x="114300" y="444500"/>
              <a:ext cx="203200" cy="203200"/>
            </a:xfrm>
            <a:prstGeom prst="ellipse">
              <a:avLst/>
            </a:prstGeom>
            <a:solidFill>
              <a:srgbClr val="A8D379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40" name="Circle"/>
            <p:cNvSpPr/>
            <p:nvPr/>
          </p:nvSpPr>
          <p:spPr>
            <a:xfrm>
              <a:off x="63500" y="1028700"/>
              <a:ext cx="203200" cy="203200"/>
            </a:xfrm>
            <a:prstGeom prst="ellipse">
              <a:avLst/>
            </a:prstGeom>
            <a:solidFill>
              <a:srgbClr val="A8D379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41" name="Circle"/>
            <p:cNvSpPr/>
            <p:nvPr/>
          </p:nvSpPr>
          <p:spPr>
            <a:xfrm>
              <a:off x="0" y="0"/>
              <a:ext cx="203200" cy="203200"/>
            </a:xfrm>
            <a:prstGeom prst="ellipse">
              <a:avLst/>
            </a:prstGeom>
            <a:solidFill>
              <a:srgbClr val="A8D379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grpSp>
        <p:nvGrpSpPr>
          <p:cNvPr id="977" name="Group"/>
          <p:cNvGrpSpPr/>
          <p:nvPr/>
        </p:nvGrpSpPr>
        <p:grpSpPr>
          <a:xfrm>
            <a:off x="9801486" y="3513429"/>
            <a:ext cx="461565" cy="7977951"/>
            <a:chOff x="0" y="0"/>
            <a:chExt cx="461563" cy="7977950"/>
          </a:xfrm>
        </p:grpSpPr>
        <p:grpSp>
          <p:nvGrpSpPr>
            <p:cNvPr id="975" name="Group"/>
            <p:cNvGrpSpPr/>
            <p:nvPr/>
          </p:nvGrpSpPr>
          <p:grpSpPr>
            <a:xfrm>
              <a:off x="110131" y="307200"/>
              <a:ext cx="241301" cy="7363550"/>
              <a:chOff x="0" y="0"/>
              <a:chExt cx="241300" cy="7363548"/>
            </a:xfrm>
          </p:grpSpPr>
          <p:grpSp>
            <p:nvGrpSpPr>
              <p:cNvPr id="945" name="Group"/>
              <p:cNvGrpSpPr/>
              <p:nvPr/>
            </p:nvGrpSpPr>
            <p:grpSpPr>
              <a:xfrm>
                <a:off x="0" y="0"/>
                <a:ext cx="241300" cy="241300"/>
                <a:chOff x="0" y="0"/>
                <a:chExt cx="241300" cy="241300"/>
              </a:xfrm>
            </p:grpSpPr>
            <p:sp>
              <p:nvSpPr>
                <p:cNvPr id="943" name="Rectangle"/>
                <p:cNvSpPr/>
                <p:nvPr/>
              </p:nvSpPr>
              <p:spPr>
                <a:xfrm>
                  <a:off x="82550" y="0"/>
                  <a:ext cx="76200" cy="241300"/>
                </a:xfrm>
                <a:prstGeom prst="rect">
                  <a:avLst/>
                </a:prstGeom>
                <a:solidFill>
                  <a:srgbClr val="78AAD6"/>
                </a:solidFill>
                <a:ln w="6350" cap="flat">
                  <a:solidFill>
                    <a:srgbClr val="78AAD6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944" name="Rectangle"/>
                <p:cNvSpPr/>
                <p:nvPr/>
              </p:nvSpPr>
              <p:spPr>
                <a:xfrm rot="16200000">
                  <a:off x="82550" y="-1"/>
                  <a:ext cx="76200" cy="241301"/>
                </a:xfrm>
                <a:prstGeom prst="rect">
                  <a:avLst/>
                </a:prstGeom>
                <a:solidFill>
                  <a:srgbClr val="78AAD6"/>
                </a:solidFill>
                <a:ln w="6350" cap="flat">
                  <a:solidFill>
                    <a:srgbClr val="78AAD6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  <p:grpSp>
            <p:nvGrpSpPr>
              <p:cNvPr id="948" name="Group"/>
              <p:cNvGrpSpPr/>
              <p:nvPr/>
            </p:nvGrpSpPr>
            <p:grpSpPr>
              <a:xfrm>
                <a:off x="0" y="375857"/>
                <a:ext cx="241300" cy="241301"/>
                <a:chOff x="0" y="0"/>
                <a:chExt cx="241300" cy="241300"/>
              </a:xfrm>
            </p:grpSpPr>
            <p:sp>
              <p:nvSpPr>
                <p:cNvPr id="946" name="Rectangle"/>
                <p:cNvSpPr/>
                <p:nvPr/>
              </p:nvSpPr>
              <p:spPr>
                <a:xfrm>
                  <a:off x="82550" y="0"/>
                  <a:ext cx="76200" cy="241300"/>
                </a:xfrm>
                <a:prstGeom prst="rect">
                  <a:avLst/>
                </a:prstGeom>
                <a:solidFill>
                  <a:srgbClr val="78AAD6"/>
                </a:solidFill>
                <a:ln w="6350" cap="flat">
                  <a:solidFill>
                    <a:srgbClr val="78AAD6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947" name="Rectangle"/>
                <p:cNvSpPr/>
                <p:nvPr/>
              </p:nvSpPr>
              <p:spPr>
                <a:xfrm rot="16200000">
                  <a:off x="82550" y="-1"/>
                  <a:ext cx="76200" cy="241301"/>
                </a:xfrm>
                <a:prstGeom prst="rect">
                  <a:avLst/>
                </a:prstGeom>
                <a:solidFill>
                  <a:srgbClr val="78AAD6"/>
                </a:solidFill>
                <a:ln w="6350" cap="flat">
                  <a:solidFill>
                    <a:srgbClr val="78AAD6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  <p:sp>
            <p:nvSpPr>
              <p:cNvPr id="949" name="Shape"/>
              <p:cNvSpPr/>
              <p:nvPr/>
            </p:nvSpPr>
            <p:spPr>
              <a:xfrm>
                <a:off x="24672" y="1463760"/>
                <a:ext cx="191956" cy="32064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0800"/>
                    </a:moveTo>
                    <a:lnTo>
                      <a:pt x="10800" y="21600"/>
                    </a:lnTo>
                    <a:lnTo>
                      <a:pt x="21600" y="10800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D77C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950" name="Shape"/>
              <p:cNvSpPr/>
              <p:nvPr/>
            </p:nvSpPr>
            <p:spPr>
              <a:xfrm>
                <a:off x="24672" y="4094764"/>
                <a:ext cx="191956" cy="32064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0800"/>
                    </a:moveTo>
                    <a:lnTo>
                      <a:pt x="10800" y="21600"/>
                    </a:lnTo>
                    <a:lnTo>
                      <a:pt x="21600" y="10800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D77C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951" name="Shape"/>
              <p:cNvSpPr/>
              <p:nvPr/>
            </p:nvSpPr>
            <p:spPr>
              <a:xfrm>
                <a:off x="24672" y="4470623"/>
                <a:ext cx="191956" cy="32064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0800"/>
                    </a:moveTo>
                    <a:lnTo>
                      <a:pt x="10800" y="21600"/>
                    </a:lnTo>
                    <a:lnTo>
                      <a:pt x="21600" y="10800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D77C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952" name="Shape"/>
              <p:cNvSpPr/>
              <p:nvPr/>
            </p:nvSpPr>
            <p:spPr>
              <a:xfrm>
                <a:off x="24672" y="4848233"/>
                <a:ext cx="191956" cy="32064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0800"/>
                    </a:moveTo>
                    <a:lnTo>
                      <a:pt x="10800" y="21600"/>
                    </a:lnTo>
                    <a:lnTo>
                      <a:pt x="21600" y="10800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D77C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953" name="Shape"/>
              <p:cNvSpPr/>
              <p:nvPr/>
            </p:nvSpPr>
            <p:spPr>
              <a:xfrm>
                <a:off x="24672" y="2217228"/>
                <a:ext cx="191956" cy="32064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0800"/>
                    </a:moveTo>
                    <a:lnTo>
                      <a:pt x="10800" y="21600"/>
                    </a:lnTo>
                    <a:lnTo>
                      <a:pt x="21600" y="10800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A9ABD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954" name="Shape"/>
              <p:cNvSpPr/>
              <p:nvPr/>
            </p:nvSpPr>
            <p:spPr>
              <a:xfrm>
                <a:off x="24672" y="5222338"/>
                <a:ext cx="191956" cy="32064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0800"/>
                    </a:moveTo>
                    <a:lnTo>
                      <a:pt x="10800" y="21600"/>
                    </a:lnTo>
                    <a:lnTo>
                      <a:pt x="21600" y="10800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D5D3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955" name="Shape"/>
              <p:cNvSpPr/>
              <p:nvPr/>
            </p:nvSpPr>
            <p:spPr>
              <a:xfrm>
                <a:off x="24672" y="5598196"/>
                <a:ext cx="191956" cy="32064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0800"/>
                    </a:moveTo>
                    <a:lnTo>
                      <a:pt x="10800" y="21600"/>
                    </a:lnTo>
                    <a:lnTo>
                      <a:pt x="21600" y="10800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D5D3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956" name="Shape"/>
              <p:cNvSpPr/>
              <p:nvPr/>
            </p:nvSpPr>
            <p:spPr>
              <a:xfrm>
                <a:off x="24672" y="5975806"/>
                <a:ext cx="191956" cy="32064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0800"/>
                    </a:moveTo>
                    <a:lnTo>
                      <a:pt x="10800" y="21600"/>
                    </a:lnTo>
                    <a:lnTo>
                      <a:pt x="21600" y="10800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D5D3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grpSp>
            <p:nvGrpSpPr>
              <p:cNvPr id="959" name="Group"/>
              <p:cNvGrpSpPr/>
              <p:nvPr/>
            </p:nvGrpSpPr>
            <p:grpSpPr>
              <a:xfrm>
                <a:off x="0" y="1127573"/>
                <a:ext cx="241300" cy="241301"/>
                <a:chOff x="0" y="0"/>
                <a:chExt cx="241300" cy="241300"/>
              </a:xfrm>
            </p:grpSpPr>
            <p:sp>
              <p:nvSpPr>
                <p:cNvPr id="957" name="Rectangle"/>
                <p:cNvSpPr/>
                <p:nvPr/>
              </p:nvSpPr>
              <p:spPr>
                <a:xfrm>
                  <a:off x="82550" y="0"/>
                  <a:ext cx="76200" cy="241300"/>
                </a:xfrm>
                <a:prstGeom prst="rect">
                  <a:avLst/>
                </a:prstGeom>
                <a:solidFill>
                  <a:srgbClr val="78AAD6"/>
                </a:solidFill>
                <a:ln w="6350" cap="flat">
                  <a:solidFill>
                    <a:srgbClr val="78AAD6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958" name="Rectangle"/>
                <p:cNvSpPr/>
                <p:nvPr/>
              </p:nvSpPr>
              <p:spPr>
                <a:xfrm rot="16200000">
                  <a:off x="82550" y="-1"/>
                  <a:ext cx="76200" cy="241301"/>
                </a:xfrm>
                <a:prstGeom prst="rect">
                  <a:avLst/>
                </a:prstGeom>
                <a:solidFill>
                  <a:srgbClr val="78AAD6"/>
                </a:solidFill>
                <a:ln w="6350" cap="flat">
                  <a:solidFill>
                    <a:srgbClr val="78AAD6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  <p:grpSp>
            <p:nvGrpSpPr>
              <p:cNvPr id="962" name="Group"/>
              <p:cNvGrpSpPr/>
              <p:nvPr/>
            </p:nvGrpSpPr>
            <p:grpSpPr>
              <a:xfrm>
                <a:off x="0" y="1879288"/>
                <a:ext cx="241300" cy="241301"/>
                <a:chOff x="0" y="0"/>
                <a:chExt cx="241300" cy="241300"/>
              </a:xfrm>
            </p:grpSpPr>
            <p:sp>
              <p:nvSpPr>
                <p:cNvPr id="960" name="Rectangle"/>
                <p:cNvSpPr/>
                <p:nvPr/>
              </p:nvSpPr>
              <p:spPr>
                <a:xfrm>
                  <a:off x="82550" y="0"/>
                  <a:ext cx="76200" cy="241300"/>
                </a:xfrm>
                <a:prstGeom prst="rect">
                  <a:avLst/>
                </a:prstGeom>
                <a:solidFill>
                  <a:srgbClr val="78AAD6"/>
                </a:solidFill>
                <a:ln w="6350" cap="flat">
                  <a:solidFill>
                    <a:srgbClr val="78AAD6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961" name="Rectangle"/>
                <p:cNvSpPr/>
                <p:nvPr/>
              </p:nvSpPr>
              <p:spPr>
                <a:xfrm rot="16200000">
                  <a:off x="82550" y="-1"/>
                  <a:ext cx="76200" cy="241301"/>
                </a:xfrm>
                <a:prstGeom prst="rect">
                  <a:avLst/>
                </a:prstGeom>
                <a:solidFill>
                  <a:srgbClr val="78AAD6"/>
                </a:solidFill>
                <a:ln w="6350" cap="flat">
                  <a:solidFill>
                    <a:srgbClr val="78AAD6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  <p:grpSp>
            <p:nvGrpSpPr>
              <p:cNvPr id="965" name="Group"/>
              <p:cNvGrpSpPr/>
              <p:nvPr/>
            </p:nvGrpSpPr>
            <p:grpSpPr>
              <a:xfrm>
                <a:off x="0" y="3382720"/>
                <a:ext cx="241300" cy="241301"/>
                <a:chOff x="0" y="0"/>
                <a:chExt cx="241300" cy="241300"/>
              </a:xfrm>
            </p:grpSpPr>
            <p:sp>
              <p:nvSpPr>
                <p:cNvPr id="963" name="Rectangle"/>
                <p:cNvSpPr/>
                <p:nvPr/>
              </p:nvSpPr>
              <p:spPr>
                <a:xfrm>
                  <a:off x="82550" y="0"/>
                  <a:ext cx="76200" cy="241300"/>
                </a:xfrm>
                <a:prstGeom prst="rect">
                  <a:avLst/>
                </a:prstGeom>
                <a:solidFill>
                  <a:srgbClr val="78AAD6"/>
                </a:solidFill>
                <a:ln w="6350" cap="flat">
                  <a:solidFill>
                    <a:srgbClr val="78AAD6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964" name="Rectangle"/>
                <p:cNvSpPr/>
                <p:nvPr/>
              </p:nvSpPr>
              <p:spPr>
                <a:xfrm rot="16200000">
                  <a:off x="82550" y="-1"/>
                  <a:ext cx="76200" cy="241301"/>
                </a:xfrm>
                <a:prstGeom prst="rect">
                  <a:avLst/>
                </a:prstGeom>
                <a:solidFill>
                  <a:srgbClr val="78AAD6"/>
                </a:solidFill>
                <a:ln w="6350" cap="flat">
                  <a:solidFill>
                    <a:srgbClr val="78AAD6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  <p:grpSp>
            <p:nvGrpSpPr>
              <p:cNvPr id="968" name="Group"/>
              <p:cNvGrpSpPr/>
              <p:nvPr/>
            </p:nvGrpSpPr>
            <p:grpSpPr>
              <a:xfrm>
                <a:off x="0" y="3758578"/>
                <a:ext cx="241300" cy="241301"/>
                <a:chOff x="0" y="0"/>
                <a:chExt cx="241300" cy="241300"/>
              </a:xfrm>
            </p:grpSpPr>
            <p:sp>
              <p:nvSpPr>
                <p:cNvPr id="966" name="Rectangle"/>
                <p:cNvSpPr/>
                <p:nvPr/>
              </p:nvSpPr>
              <p:spPr>
                <a:xfrm>
                  <a:off x="82550" y="0"/>
                  <a:ext cx="76200" cy="241300"/>
                </a:xfrm>
                <a:prstGeom prst="rect">
                  <a:avLst/>
                </a:prstGeom>
                <a:solidFill>
                  <a:srgbClr val="78AAD6"/>
                </a:solidFill>
                <a:ln w="6350" cap="flat">
                  <a:solidFill>
                    <a:srgbClr val="78AAD6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967" name="Rectangle"/>
                <p:cNvSpPr/>
                <p:nvPr/>
              </p:nvSpPr>
              <p:spPr>
                <a:xfrm rot="16200000">
                  <a:off x="82550" y="-1"/>
                  <a:ext cx="76200" cy="241301"/>
                </a:xfrm>
                <a:prstGeom prst="rect">
                  <a:avLst/>
                </a:prstGeom>
                <a:solidFill>
                  <a:srgbClr val="78AAD6"/>
                </a:solidFill>
                <a:ln w="6350" cap="flat">
                  <a:solidFill>
                    <a:srgbClr val="78AAD6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  <p:sp>
            <p:nvSpPr>
              <p:cNvPr id="969" name="Circle"/>
              <p:cNvSpPr/>
              <p:nvPr/>
            </p:nvSpPr>
            <p:spPr>
              <a:xfrm>
                <a:off x="19050" y="770765"/>
                <a:ext cx="203200" cy="203201"/>
              </a:xfrm>
              <a:prstGeom prst="ellipse">
                <a:avLst/>
              </a:prstGeom>
              <a:solidFill>
                <a:srgbClr val="A8D3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970" name="Circle"/>
              <p:cNvSpPr/>
              <p:nvPr/>
            </p:nvSpPr>
            <p:spPr>
              <a:xfrm>
                <a:off x="19050" y="2650054"/>
                <a:ext cx="203200" cy="203201"/>
              </a:xfrm>
              <a:prstGeom prst="ellipse">
                <a:avLst/>
              </a:prstGeom>
              <a:solidFill>
                <a:srgbClr val="A8D3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971" name="Circle"/>
              <p:cNvSpPr/>
              <p:nvPr/>
            </p:nvSpPr>
            <p:spPr>
              <a:xfrm>
                <a:off x="19050" y="3025912"/>
                <a:ext cx="203200" cy="203201"/>
              </a:xfrm>
              <a:prstGeom prst="ellipse">
                <a:avLst/>
              </a:prstGeom>
              <a:solidFill>
                <a:srgbClr val="A8D3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972" name="Circle"/>
              <p:cNvSpPr/>
              <p:nvPr/>
            </p:nvSpPr>
            <p:spPr>
              <a:xfrm>
                <a:off x="19050" y="6408632"/>
                <a:ext cx="203200" cy="203201"/>
              </a:xfrm>
              <a:prstGeom prst="ellipse">
                <a:avLst/>
              </a:prstGeom>
              <a:solidFill>
                <a:srgbClr val="A8D3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973" name="Circle"/>
              <p:cNvSpPr/>
              <p:nvPr/>
            </p:nvSpPr>
            <p:spPr>
              <a:xfrm>
                <a:off x="19050" y="6784491"/>
                <a:ext cx="203200" cy="203201"/>
              </a:xfrm>
              <a:prstGeom prst="ellipse">
                <a:avLst/>
              </a:prstGeom>
              <a:solidFill>
                <a:srgbClr val="A8D3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974" name="Circle"/>
              <p:cNvSpPr/>
              <p:nvPr/>
            </p:nvSpPr>
            <p:spPr>
              <a:xfrm>
                <a:off x="19050" y="7160348"/>
                <a:ext cx="203200" cy="203201"/>
              </a:xfrm>
              <a:prstGeom prst="ellipse">
                <a:avLst/>
              </a:prstGeom>
              <a:solidFill>
                <a:srgbClr val="A8D3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  <p:sp>
          <p:nvSpPr>
            <p:cNvPr id="976" name="Rectangle"/>
            <p:cNvSpPr/>
            <p:nvPr/>
          </p:nvSpPr>
          <p:spPr>
            <a:xfrm>
              <a:off x="0" y="0"/>
              <a:ext cx="461564" cy="7977951"/>
            </a:xfrm>
            <a:prstGeom prst="rect">
              <a:avLst/>
            </a:prstGeom>
            <a:solidFill>
              <a:srgbClr val="FFFFFF">
                <a:alpha val="8451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graphicFrame>
        <p:nvGraphicFramePr>
          <p:cNvPr id="978" name="Table"/>
          <p:cNvGraphicFramePr/>
          <p:nvPr/>
        </p:nvGraphicFramePr>
        <p:xfrm>
          <a:off x="5876118" y="3195774"/>
          <a:ext cx="3738740" cy="8663781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9346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46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46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346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35781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FFFFFF"/>
                          </a:solidFill>
                          <a:sym typeface="Helvetica"/>
                        </a:rPr>
                        <a:t>mpg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FFFFFF"/>
                          </a:solidFill>
                          <a:sym typeface="Helvetica"/>
                        </a:rPr>
                        <a:t>cyl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FFFFFF"/>
                          </a:solidFill>
                          <a:sym typeface="Helvetica"/>
                        </a:rPr>
                        <a:t>disp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FFFFFF"/>
                          </a:solidFill>
                          <a:sym typeface="Helvetica"/>
                        </a:rPr>
                        <a:t>hp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21.0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160.0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21.0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160.0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22.8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108.0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21.4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258.0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18.7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360.0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18.1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225.0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14.3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360.0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24.4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146.7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22.8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140.8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19.2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167.6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17.8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167.6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16.4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275.8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17.3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275.8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15.2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275.8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10.4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472.0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10.4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460.0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14.7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440.0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32.4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78.7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30.4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75.7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33.9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71.1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</a:tbl>
          </a:graphicData>
        </a:graphic>
      </p:graphicFrame>
      <p:sp>
        <p:nvSpPr>
          <p:cNvPr id="979" name="Square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grpSp>
        <p:nvGrpSpPr>
          <p:cNvPr id="982" name="Group"/>
          <p:cNvGrpSpPr/>
          <p:nvPr/>
        </p:nvGrpSpPr>
        <p:grpSpPr>
          <a:xfrm>
            <a:off x="7644953" y="2277288"/>
            <a:ext cx="1185926" cy="1057803"/>
            <a:chOff x="0" y="-11323"/>
            <a:chExt cx="1185924" cy="1057802"/>
          </a:xfrm>
        </p:grpSpPr>
        <p:sp>
          <p:nvSpPr>
            <p:cNvPr id="980" name="x"/>
            <p:cNvSpPr txBox="1"/>
            <p:nvPr/>
          </p:nvSpPr>
          <p:spPr>
            <a:xfrm>
              <a:off x="0" y="-11324"/>
              <a:ext cx="1185925" cy="5746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>
              <a:lvl1pPr>
                <a:defRPr sz="2700">
                  <a:solidFill>
                    <a:srgbClr val="DCDEE0"/>
                  </a:solidFill>
                  <a:latin typeface="Source Sans Pro Semibold"/>
                  <a:ea typeface="Source Sans Pro Semibold"/>
                  <a:cs typeface="Source Sans Pro Semibold"/>
                  <a:sym typeface="Source Sans Pro Semibold"/>
                </a:defRPr>
              </a:lvl1pPr>
            </a:lstStyle>
            <a:p>
              <a:r>
                <a:t>x</a:t>
              </a:r>
            </a:p>
          </p:txBody>
        </p:sp>
        <p:sp>
          <p:nvSpPr>
            <p:cNvPr id="981" name="Double Arrow"/>
            <p:cNvSpPr/>
            <p:nvPr/>
          </p:nvSpPr>
          <p:spPr>
            <a:xfrm rot="16200000">
              <a:off x="334158" y="648452"/>
              <a:ext cx="517609" cy="278445"/>
            </a:xfrm>
            <a:prstGeom prst="leftRightArrow">
              <a:avLst>
                <a:gd name="adj1" fmla="val 38643"/>
                <a:gd name="adj2" fmla="val 45726"/>
              </a:avLst>
            </a:prstGeom>
            <a:solidFill>
              <a:srgbClr val="FFFFFF"/>
            </a:solidFill>
            <a:ln w="25400" cap="flat">
              <a:solidFill>
                <a:srgbClr val="000000">
                  <a:alpha val="30000"/>
                </a:srgbClr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grpSp>
        <p:nvGrpSpPr>
          <p:cNvPr id="989" name="Group"/>
          <p:cNvGrpSpPr/>
          <p:nvPr/>
        </p:nvGrpSpPr>
        <p:grpSpPr>
          <a:xfrm>
            <a:off x="6705153" y="2277288"/>
            <a:ext cx="2973699" cy="1057803"/>
            <a:chOff x="0" y="-11323"/>
            <a:chExt cx="2973697" cy="1057802"/>
          </a:xfrm>
        </p:grpSpPr>
        <p:grpSp>
          <p:nvGrpSpPr>
            <p:cNvPr id="985" name="Group"/>
            <p:cNvGrpSpPr/>
            <p:nvPr/>
          </p:nvGrpSpPr>
          <p:grpSpPr>
            <a:xfrm>
              <a:off x="0" y="-11324"/>
              <a:ext cx="1185925" cy="1057803"/>
              <a:chOff x="0" y="-11323"/>
              <a:chExt cx="1185924" cy="1057802"/>
            </a:xfrm>
          </p:grpSpPr>
          <p:sp>
            <p:nvSpPr>
              <p:cNvPr id="983" name="shape"/>
              <p:cNvSpPr txBox="1"/>
              <p:nvPr/>
            </p:nvSpPr>
            <p:spPr>
              <a:xfrm>
                <a:off x="0" y="-11324"/>
                <a:ext cx="1185925" cy="57467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>
                <a:lvl1pPr>
                  <a:defRPr sz="2700">
                    <a:solidFill>
                      <a:srgbClr val="DCDEE0"/>
                    </a:solidFill>
                    <a:latin typeface="Source Sans Pro Semibold"/>
                    <a:ea typeface="Source Sans Pro Semibold"/>
                    <a:cs typeface="Source Sans Pro Semibold"/>
                    <a:sym typeface="Source Sans Pro Semibold"/>
                  </a:defRPr>
                </a:lvl1pPr>
              </a:lstStyle>
              <a:p>
                <a:r>
                  <a:t>shape</a:t>
                </a:r>
              </a:p>
            </p:txBody>
          </p:sp>
          <p:sp>
            <p:nvSpPr>
              <p:cNvPr id="984" name="Double Arrow"/>
              <p:cNvSpPr/>
              <p:nvPr/>
            </p:nvSpPr>
            <p:spPr>
              <a:xfrm rot="16200000">
                <a:off x="334158" y="648452"/>
                <a:ext cx="517609" cy="278445"/>
              </a:xfrm>
              <a:prstGeom prst="leftRightArrow">
                <a:avLst>
                  <a:gd name="adj1" fmla="val 38643"/>
                  <a:gd name="adj2" fmla="val 45726"/>
                </a:avLst>
              </a:prstGeom>
              <a:solidFill>
                <a:srgbClr val="FFFFFF"/>
              </a:solidFill>
              <a:ln w="25400" cap="flat">
                <a:solidFill>
                  <a:srgbClr val="000000">
                    <a:alpha val="3000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  <p:grpSp>
          <p:nvGrpSpPr>
            <p:cNvPr id="988" name="Group"/>
            <p:cNvGrpSpPr/>
            <p:nvPr/>
          </p:nvGrpSpPr>
          <p:grpSpPr>
            <a:xfrm>
              <a:off x="1946027" y="-11324"/>
              <a:ext cx="1027671" cy="1057803"/>
              <a:chOff x="0" y="-11323"/>
              <a:chExt cx="1027670" cy="1057802"/>
            </a:xfrm>
          </p:grpSpPr>
          <p:sp>
            <p:nvSpPr>
              <p:cNvPr id="986" name="fill"/>
              <p:cNvSpPr txBox="1"/>
              <p:nvPr/>
            </p:nvSpPr>
            <p:spPr>
              <a:xfrm>
                <a:off x="0" y="-11324"/>
                <a:ext cx="1027671" cy="57467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>
                <a:lvl1pPr>
                  <a:defRPr sz="2700">
                    <a:solidFill>
                      <a:srgbClr val="DCDEE0"/>
                    </a:solidFill>
                    <a:latin typeface="Source Sans Pro Semibold"/>
                    <a:ea typeface="Source Sans Pro Semibold"/>
                    <a:cs typeface="Source Sans Pro Semibold"/>
                    <a:sym typeface="Source Sans Pro Semibold"/>
                  </a:defRPr>
                </a:lvl1pPr>
              </a:lstStyle>
              <a:p>
                <a:r>
                  <a:t>fill</a:t>
                </a:r>
              </a:p>
            </p:txBody>
          </p:sp>
          <p:sp>
            <p:nvSpPr>
              <p:cNvPr id="987" name="Double Arrow"/>
              <p:cNvSpPr/>
              <p:nvPr/>
            </p:nvSpPr>
            <p:spPr>
              <a:xfrm rot="16200000">
                <a:off x="255030" y="648452"/>
                <a:ext cx="517610" cy="278445"/>
              </a:xfrm>
              <a:prstGeom prst="leftRightArrow">
                <a:avLst>
                  <a:gd name="adj1" fmla="val 38643"/>
                  <a:gd name="adj2" fmla="val 45726"/>
                </a:avLst>
              </a:prstGeom>
              <a:solidFill>
                <a:srgbClr val="FFFFFF"/>
              </a:solidFill>
              <a:ln w="25400" cap="flat">
                <a:solidFill>
                  <a:srgbClr val="000000">
                    <a:alpha val="3000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</p:grpSp>
      <p:grpSp>
        <p:nvGrpSpPr>
          <p:cNvPr id="992" name="Group"/>
          <p:cNvGrpSpPr/>
          <p:nvPr/>
        </p:nvGrpSpPr>
        <p:grpSpPr>
          <a:xfrm>
            <a:off x="5752653" y="2277288"/>
            <a:ext cx="1185926" cy="1057803"/>
            <a:chOff x="0" y="-11323"/>
            <a:chExt cx="1185924" cy="1057802"/>
          </a:xfrm>
        </p:grpSpPr>
        <p:sp>
          <p:nvSpPr>
            <p:cNvPr id="990" name="y"/>
            <p:cNvSpPr txBox="1"/>
            <p:nvPr/>
          </p:nvSpPr>
          <p:spPr>
            <a:xfrm>
              <a:off x="0" y="-11324"/>
              <a:ext cx="1185925" cy="5746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>
              <a:lvl1pPr>
                <a:defRPr sz="2700">
                  <a:solidFill>
                    <a:srgbClr val="DCDEE0"/>
                  </a:solidFill>
                  <a:latin typeface="Source Sans Pro Semibold"/>
                  <a:ea typeface="Source Sans Pro Semibold"/>
                  <a:cs typeface="Source Sans Pro Semibold"/>
                  <a:sym typeface="Source Sans Pro Semibold"/>
                </a:defRPr>
              </a:lvl1pPr>
            </a:lstStyle>
            <a:p>
              <a:r>
                <a:t>y</a:t>
              </a:r>
            </a:p>
          </p:txBody>
        </p:sp>
        <p:sp>
          <p:nvSpPr>
            <p:cNvPr id="991" name="Double Arrow"/>
            <p:cNvSpPr/>
            <p:nvPr/>
          </p:nvSpPr>
          <p:spPr>
            <a:xfrm rot="16200000">
              <a:off x="334158" y="648452"/>
              <a:ext cx="517609" cy="278445"/>
            </a:xfrm>
            <a:prstGeom prst="leftRightArrow">
              <a:avLst>
                <a:gd name="adj1" fmla="val 38643"/>
                <a:gd name="adj2" fmla="val 45726"/>
              </a:avLst>
            </a:prstGeom>
            <a:solidFill>
              <a:srgbClr val="FFFFFF"/>
            </a:solidFill>
            <a:ln w="25400" cap="flat">
              <a:solidFill>
                <a:srgbClr val="000000">
                  <a:alpha val="30000"/>
                </a:srgbClr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grpSp>
        <p:nvGrpSpPr>
          <p:cNvPr id="1013" name="Group"/>
          <p:cNvGrpSpPr/>
          <p:nvPr/>
        </p:nvGrpSpPr>
        <p:grpSpPr>
          <a:xfrm>
            <a:off x="9800952" y="3939285"/>
            <a:ext cx="462633" cy="7126239"/>
            <a:chOff x="0" y="0"/>
            <a:chExt cx="462631" cy="7126237"/>
          </a:xfrm>
        </p:grpSpPr>
        <p:sp>
          <p:nvSpPr>
            <p:cNvPr id="993" name="Line"/>
            <p:cNvSpPr/>
            <p:nvPr/>
          </p:nvSpPr>
          <p:spPr>
            <a:xfrm flipV="1">
              <a:off x="0" y="-1"/>
              <a:ext cx="462632" cy="2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94" name="Line"/>
            <p:cNvSpPr/>
            <p:nvPr/>
          </p:nvSpPr>
          <p:spPr>
            <a:xfrm flipV="1">
              <a:off x="0" y="375065"/>
              <a:ext cx="462632" cy="1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95" name="Line"/>
            <p:cNvSpPr/>
            <p:nvPr/>
          </p:nvSpPr>
          <p:spPr>
            <a:xfrm flipV="1">
              <a:off x="0" y="750130"/>
              <a:ext cx="462632" cy="1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96" name="Line"/>
            <p:cNvSpPr/>
            <p:nvPr/>
          </p:nvSpPr>
          <p:spPr>
            <a:xfrm flipV="1">
              <a:off x="0" y="1125195"/>
              <a:ext cx="462632" cy="1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97" name="Line"/>
            <p:cNvSpPr/>
            <p:nvPr/>
          </p:nvSpPr>
          <p:spPr>
            <a:xfrm flipV="1">
              <a:off x="0" y="1500260"/>
              <a:ext cx="462632" cy="1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98" name="Line"/>
            <p:cNvSpPr/>
            <p:nvPr/>
          </p:nvSpPr>
          <p:spPr>
            <a:xfrm flipV="1">
              <a:off x="0" y="1875325"/>
              <a:ext cx="462632" cy="1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99" name="Line"/>
            <p:cNvSpPr/>
            <p:nvPr/>
          </p:nvSpPr>
          <p:spPr>
            <a:xfrm flipV="1">
              <a:off x="0" y="2250390"/>
              <a:ext cx="462632" cy="1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00" name="Line"/>
            <p:cNvSpPr/>
            <p:nvPr/>
          </p:nvSpPr>
          <p:spPr>
            <a:xfrm flipV="1">
              <a:off x="0" y="2625456"/>
              <a:ext cx="462632" cy="1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01" name="Line"/>
            <p:cNvSpPr/>
            <p:nvPr/>
          </p:nvSpPr>
          <p:spPr>
            <a:xfrm flipV="1">
              <a:off x="0" y="3000521"/>
              <a:ext cx="462632" cy="1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02" name="Line"/>
            <p:cNvSpPr/>
            <p:nvPr/>
          </p:nvSpPr>
          <p:spPr>
            <a:xfrm flipV="1">
              <a:off x="0" y="3375586"/>
              <a:ext cx="462632" cy="1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03" name="Line"/>
            <p:cNvSpPr/>
            <p:nvPr/>
          </p:nvSpPr>
          <p:spPr>
            <a:xfrm flipV="1">
              <a:off x="0" y="3750651"/>
              <a:ext cx="462632" cy="1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04" name="Line"/>
            <p:cNvSpPr/>
            <p:nvPr/>
          </p:nvSpPr>
          <p:spPr>
            <a:xfrm flipV="1">
              <a:off x="0" y="4125716"/>
              <a:ext cx="462632" cy="1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05" name="Line"/>
            <p:cNvSpPr/>
            <p:nvPr/>
          </p:nvSpPr>
          <p:spPr>
            <a:xfrm flipV="1">
              <a:off x="0" y="4500781"/>
              <a:ext cx="462632" cy="1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06" name="Line"/>
            <p:cNvSpPr/>
            <p:nvPr/>
          </p:nvSpPr>
          <p:spPr>
            <a:xfrm flipV="1">
              <a:off x="0" y="4875846"/>
              <a:ext cx="462632" cy="1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07" name="Line"/>
            <p:cNvSpPr/>
            <p:nvPr/>
          </p:nvSpPr>
          <p:spPr>
            <a:xfrm flipV="1">
              <a:off x="0" y="5250912"/>
              <a:ext cx="462632" cy="1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08" name="Line"/>
            <p:cNvSpPr/>
            <p:nvPr/>
          </p:nvSpPr>
          <p:spPr>
            <a:xfrm flipV="1">
              <a:off x="0" y="5625977"/>
              <a:ext cx="462632" cy="1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09" name="Line"/>
            <p:cNvSpPr/>
            <p:nvPr/>
          </p:nvSpPr>
          <p:spPr>
            <a:xfrm flipV="1">
              <a:off x="0" y="6001042"/>
              <a:ext cx="462632" cy="1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10" name="Line"/>
            <p:cNvSpPr/>
            <p:nvPr/>
          </p:nvSpPr>
          <p:spPr>
            <a:xfrm flipV="1">
              <a:off x="0" y="6376107"/>
              <a:ext cx="462632" cy="1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11" name="Line"/>
            <p:cNvSpPr/>
            <p:nvPr/>
          </p:nvSpPr>
          <p:spPr>
            <a:xfrm>
              <a:off x="0" y="6751172"/>
              <a:ext cx="462632" cy="1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12" name="Line"/>
            <p:cNvSpPr/>
            <p:nvPr/>
          </p:nvSpPr>
          <p:spPr>
            <a:xfrm>
              <a:off x="0" y="7126237"/>
              <a:ext cx="462632" cy="1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1014" name="Line"/>
          <p:cNvSpPr/>
          <p:nvPr/>
        </p:nvSpPr>
        <p:spPr>
          <a:xfrm>
            <a:off x="12709253" y="4047650"/>
            <a:ext cx="64035" cy="1026661"/>
          </a:xfrm>
          <a:prstGeom prst="line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015" name="Line"/>
          <p:cNvSpPr/>
          <p:nvPr/>
        </p:nvSpPr>
        <p:spPr>
          <a:xfrm flipV="1">
            <a:off x="12772752" y="4493037"/>
            <a:ext cx="64035" cy="583817"/>
          </a:xfrm>
          <a:prstGeom prst="line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016" name="Line"/>
          <p:cNvSpPr/>
          <p:nvPr/>
        </p:nvSpPr>
        <p:spPr>
          <a:xfrm flipH="1" flipV="1">
            <a:off x="12836786" y="4493037"/>
            <a:ext cx="477404" cy="2866296"/>
          </a:xfrm>
          <a:prstGeom prst="line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017" name="Line"/>
          <p:cNvSpPr/>
          <p:nvPr/>
        </p:nvSpPr>
        <p:spPr>
          <a:xfrm>
            <a:off x="13301490" y="7346632"/>
            <a:ext cx="542918" cy="1"/>
          </a:xfrm>
          <a:prstGeom prst="line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018" name="Line"/>
          <p:cNvSpPr/>
          <p:nvPr/>
        </p:nvSpPr>
        <p:spPr>
          <a:xfrm flipV="1">
            <a:off x="13822190" y="6865371"/>
            <a:ext cx="119498" cy="481262"/>
          </a:xfrm>
          <a:prstGeom prst="line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019" name="Line"/>
          <p:cNvSpPr/>
          <p:nvPr/>
        </p:nvSpPr>
        <p:spPr>
          <a:xfrm flipH="1" flipV="1">
            <a:off x="13941687" y="6865371"/>
            <a:ext cx="208620" cy="962522"/>
          </a:xfrm>
          <a:prstGeom prst="line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020" name="Line"/>
          <p:cNvSpPr/>
          <p:nvPr/>
        </p:nvSpPr>
        <p:spPr>
          <a:xfrm flipV="1">
            <a:off x="14284587" y="8393985"/>
            <a:ext cx="1" cy="408433"/>
          </a:xfrm>
          <a:prstGeom prst="line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021" name="Line"/>
          <p:cNvSpPr/>
          <p:nvPr/>
        </p:nvSpPr>
        <p:spPr>
          <a:xfrm flipV="1">
            <a:off x="14259187" y="8721754"/>
            <a:ext cx="927285" cy="67964"/>
          </a:xfrm>
          <a:prstGeom prst="line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022" name="Line"/>
          <p:cNvSpPr/>
          <p:nvPr/>
        </p:nvSpPr>
        <p:spPr>
          <a:xfrm flipV="1">
            <a:off x="15173587" y="7756554"/>
            <a:ext cx="546101" cy="969664"/>
          </a:xfrm>
          <a:prstGeom prst="line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023" name="Line"/>
          <p:cNvSpPr/>
          <p:nvPr/>
        </p:nvSpPr>
        <p:spPr>
          <a:xfrm flipH="1" flipV="1">
            <a:off x="15719687" y="7743854"/>
            <a:ext cx="317500" cy="1192956"/>
          </a:xfrm>
          <a:prstGeom prst="line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024" name="Line"/>
          <p:cNvSpPr/>
          <p:nvPr/>
        </p:nvSpPr>
        <p:spPr>
          <a:xfrm>
            <a:off x="16037187" y="8924109"/>
            <a:ext cx="1" cy="685184"/>
          </a:xfrm>
          <a:prstGeom prst="line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025" name="Line"/>
          <p:cNvSpPr/>
          <p:nvPr/>
        </p:nvSpPr>
        <p:spPr>
          <a:xfrm flipV="1">
            <a:off x="16024487" y="8558962"/>
            <a:ext cx="1349079" cy="1038248"/>
          </a:xfrm>
          <a:prstGeom prst="line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026" name="Line"/>
          <p:cNvSpPr/>
          <p:nvPr/>
        </p:nvSpPr>
        <p:spPr>
          <a:xfrm>
            <a:off x="17370686" y="8539946"/>
            <a:ext cx="1" cy="1324809"/>
          </a:xfrm>
          <a:prstGeom prst="line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027" name="Line"/>
          <p:cNvSpPr/>
          <p:nvPr/>
        </p:nvSpPr>
        <p:spPr>
          <a:xfrm flipV="1">
            <a:off x="17357987" y="9725054"/>
            <a:ext cx="1325710" cy="122993"/>
          </a:xfrm>
          <a:prstGeom prst="line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028" name="Line"/>
          <p:cNvSpPr/>
          <p:nvPr/>
        </p:nvSpPr>
        <p:spPr>
          <a:xfrm>
            <a:off x="18656587" y="9721046"/>
            <a:ext cx="324544" cy="1274009"/>
          </a:xfrm>
          <a:prstGeom prst="line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029" name="Line"/>
          <p:cNvSpPr/>
          <p:nvPr/>
        </p:nvSpPr>
        <p:spPr>
          <a:xfrm>
            <a:off x="18978388" y="10978832"/>
            <a:ext cx="220981" cy="1"/>
          </a:xfrm>
          <a:prstGeom prst="line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030" name="Line"/>
          <p:cNvSpPr/>
          <p:nvPr/>
        </p:nvSpPr>
        <p:spPr>
          <a:xfrm>
            <a:off x="14150305" y="7827892"/>
            <a:ext cx="134282" cy="589063"/>
          </a:xfrm>
          <a:prstGeom prst="line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031" name="points"/>
          <p:cNvSpPr txBox="1"/>
          <p:nvPr/>
        </p:nvSpPr>
        <p:spPr>
          <a:xfrm>
            <a:off x="9397269" y="12368114"/>
            <a:ext cx="1270001" cy="5520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2700" b="1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points</a:t>
            </a:r>
          </a:p>
        </p:txBody>
      </p:sp>
      <p:sp>
        <p:nvSpPr>
          <p:cNvPr id="1032" name="lines"/>
          <p:cNvSpPr txBox="1"/>
          <p:nvPr/>
        </p:nvSpPr>
        <p:spPr>
          <a:xfrm>
            <a:off x="9397269" y="12799987"/>
            <a:ext cx="1270001" cy="5520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2700" b="1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lines</a:t>
            </a:r>
          </a:p>
        </p:txBody>
      </p:sp>
      <p:sp>
        <p:nvSpPr>
          <p:cNvPr id="1033" name="data"/>
          <p:cNvSpPr txBox="1"/>
          <p:nvPr/>
        </p:nvSpPr>
        <p:spPr>
          <a:xfrm>
            <a:off x="6981910" y="11759115"/>
            <a:ext cx="1541452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4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data</a:t>
            </a:r>
          </a:p>
        </p:txBody>
      </p:sp>
      <p:sp>
        <p:nvSpPr>
          <p:cNvPr id="1034" name="geom"/>
          <p:cNvSpPr txBox="1"/>
          <p:nvPr/>
        </p:nvSpPr>
        <p:spPr>
          <a:xfrm>
            <a:off x="9268689" y="11762544"/>
            <a:ext cx="1541452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4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geom</a:t>
            </a:r>
          </a:p>
        </p:txBody>
      </p:sp>
      <p:sp>
        <p:nvSpPr>
          <p:cNvPr id="1035" name="mappings"/>
          <p:cNvSpPr txBox="1"/>
          <p:nvPr/>
        </p:nvSpPr>
        <p:spPr>
          <a:xfrm>
            <a:off x="5924499" y="1514681"/>
            <a:ext cx="3656274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4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mappings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2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9" presetClass="exit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dissolve">
                                      <p:cBhvr>
                                        <p:cTn id="10" dur="100" fill="hold"/>
                                        <p:tgtEl>
                                          <p:spTgt spid="9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"/>
                            </p:stCondLst>
                            <p:childTnLst>
                              <p:par>
                                <p:cTn id="13" presetID="9" presetClass="entr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200"/>
                                        <p:tgtEl>
                                          <p:spTgt spid="10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9" presetClass="entr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2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1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100"/>
                                        <p:tgtEl>
                                          <p:spTgt spid="10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"/>
                            </p:stCondLst>
                            <p:childTnLst>
                              <p:par>
                                <p:cTn id="26" presetID="22" presetClass="entr" presetSubtype="4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1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100"/>
                                        <p:tgtEl>
                                          <p:spTgt spid="10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"/>
                            </p:stCondLst>
                            <p:childTnLst>
                              <p:par>
                                <p:cTn id="30" presetID="22" presetClass="entr" presetSubtype="1" fill="hold" grpId="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1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300"/>
                                        <p:tgtEl>
                                          <p:spTgt spid="10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2" presetClass="entr" presetSubtype="8" fill="hold" grpId="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1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100"/>
                                        <p:tgtEl>
                                          <p:spTgt spid="10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600"/>
                            </p:stCondLst>
                            <p:childTnLst>
                              <p:par>
                                <p:cTn id="38" presetID="22" presetClass="entr" presetSubtype="4" fill="hold" grpId="9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1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100"/>
                                        <p:tgtEl>
                                          <p:spTgt spid="10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700"/>
                            </p:stCondLst>
                            <p:childTnLst>
                              <p:par>
                                <p:cTn id="42" presetID="22" presetClass="entr" presetSubtype="1" fill="hold" grpId="1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3" fill="hold"/>
                                        <p:tgtEl>
                                          <p:spTgt spid="1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100"/>
                                        <p:tgtEl>
                                          <p:spTgt spid="10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800"/>
                            </p:stCondLst>
                            <p:childTnLst>
                              <p:par>
                                <p:cTn id="46" presetID="22" presetClass="entr" presetSubtype="1" fill="hold" grpId="1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7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1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900"/>
                            </p:stCondLst>
                            <p:childTnLst>
                              <p:par>
                                <p:cTn id="50" presetID="22" presetClass="entr" presetSubtype="1" fill="hold" grpId="1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1" fill="hold"/>
                                        <p:tgtEl>
                                          <p:spTgt spid="1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100"/>
                                        <p:tgtEl>
                                          <p:spTgt spid="10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"/>
                            </p:stCondLst>
                            <p:childTnLst>
                              <p:par>
                                <p:cTn id="54" presetID="22" presetClass="entr" presetSubtype="8" fill="hold" grpId="1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5" fill="hold"/>
                                        <p:tgtEl>
                                          <p:spTgt spid="1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100"/>
                                        <p:tgtEl>
                                          <p:spTgt spid="10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100"/>
                            </p:stCondLst>
                            <p:childTnLst>
                              <p:par>
                                <p:cTn id="58" presetID="18" presetClass="entr" presetSubtype="3" fill="hold" grpId="1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9" fill="hold"/>
                                        <p:tgtEl>
                                          <p:spTgt spid="1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60" dur="200"/>
                                        <p:tgtEl>
                                          <p:spTgt spid="10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300"/>
                            </p:stCondLst>
                            <p:childTnLst>
                              <p:par>
                                <p:cTn id="62" presetID="22" presetClass="entr" presetSubtype="1" fill="hold" grpId="1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3" fill="hold"/>
                                        <p:tgtEl>
                                          <p:spTgt spid="1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200"/>
                                        <p:tgtEl>
                                          <p:spTgt spid="10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500"/>
                            </p:stCondLst>
                            <p:childTnLst>
                              <p:par>
                                <p:cTn id="66" presetID="22" presetClass="entr" presetSubtype="1" fill="hold" grpId="1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7" fill="hold"/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8" dur="100"/>
                                        <p:tgtEl>
                                          <p:spTgt spid="1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600"/>
                            </p:stCondLst>
                            <p:childTnLst>
                              <p:par>
                                <p:cTn id="70" presetID="18" presetClass="entr" presetSubtype="3" fill="hold" grpId="1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1" fill="hold"/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2" dur="200"/>
                                        <p:tgtEl>
                                          <p:spTgt spid="1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800"/>
                            </p:stCondLst>
                            <p:childTnLst>
                              <p:par>
                                <p:cTn id="74" presetID="22" presetClass="entr" presetSubtype="1" fill="hold" grpId="1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5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6" dur="2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2000"/>
                            </p:stCondLst>
                            <p:childTnLst>
                              <p:par>
                                <p:cTn id="78" presetID="22" presetClass="entr" presetSubtype="8" fill="hold" grpId="19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9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2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2200"/>
                            </p:stCondLst>
                            <p:childTnLst>
                              <p:par>
                                <p:cTn id="82" presetID="22" presetClass="entr" presetSubtype="1" fill="hold" grpId="2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3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4" dur="2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2400"/>
                            </p:stCondLst>
                            <p:childTnLst>
                              <p:par>
                                <p:cTn id="86" presetID="22" presetClass="entr" presetSubtype="8" fill="hold" grpId="2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7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1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9" presetClass="emph" fill="hold" grpId="2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indefinite" fill="hold"/>
                                        <p:tgtEl>
                                          <p:spTgt spid="94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00"/>
                                      </p:to>
                                    </p:set>
                                    <p:animEffect filter="image" prLst="opacity: 0.00; ">
                                      <p:cBhvr>
                                        <p:cTn id="92" dur="indefinite" fill="hold"/>
                                        <p:tgtEl>
                                          <p:spTgt spid="9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2" grpId="22" animBg="1" advAuto="0"/>
      <p:bldP spid="989" grpId="2" animBg="1" advAuto="0"/>
      <p:bldP spid="1013" grpId="3" animBg="1" advAuto="0"/>
      <p:bldP spid="1014" grpId="5" animBg="1" advAuto="0"/>
      <p:bldP spid="1015" grpId="6" animBg="1" advAuto="0"/>
      <p:bldP spid="1016" grpId="7" animBg="1" advAuto="0"/>
      <p:bldP spid="1017" grpId="8" animBg="1" advAuto="0"/>
      <p:bldP spid="1018" grpId="9" animBg="1" advAuto="0"/>
      <p:bldP spid="1019" grpId="10" animBg="1" advAuto="0"/>
      <p:bldP spid="1020" grpId="12" animBg="1" advAuto="0"/>
      <p:bldP spid="1021" grpId="13" animBg="1" advAuto="0"/>
      <p:bldP spid="1022" grpId="14" animBg="1" advAuto="0"/>
      <p:bldP spid="1023" grpId="15" animBg="1" advAuto="0"/>
      <p:bldP spid="1024" grpId="16" animBg="1" advAuto="0"/>
      <p:bldP spid="1025" grpId="17" animBg="1" advAuto="0"/>
      <p:bldP spid="1026" grpId="18" animBg="1" advAuto="0"/>
      <p:bldP spid="1027" grpId="19" animBg="1" advAuto="0"/>
      <p:bldP spid="1028" grpId="20" animBg="1" advAuto="0"/>
      <p:bldP spid="1029" grpId="21" animBg="1" advAuto="0"/>
      <p:bldP spid="1030" grpId="11" animBg="1" advAuto="0"/>
      <p:bldP spid="1031" grpId="1" animBg="1" advAuto="0"/>
      <p:bldP spid="1032" grpId="4" animBg="1" advAuto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Your Turn 1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 1</a:t>
            </a:r>
          </a:p>
        </p:txBody>
      </p:sp>
      <p:sp>
        <p:nvSpPr>
          <p:cNvPr id="142" name="Run this code in your notebook to make a graph.…"/>
          <p:cNvSpPr txBox="1">
            <a:spLocks noGrp="1"/>
          </p:cNvSpPr>
          <p:nvPr>
            <p:ph type="body" idx="4294967295"/>
          </p:nvPr>
        </p:nvSpPr>
        <p:spPr>
          <a:xfrm>
            <a:off x="1445226" y="2605423"/>
            <a:ext cx="21493548" cy="8196436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7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Run this code in your notebook to make a graph.</a:t>
            </a:r>
          </a:p>
          <a:p>
            <a:pPr marL="0" indent="0" defTabSz="584200">
              <a:spcBef>
                <a:spcPts val="6700"/>
              </a:spcBef>
              <a:buSzTx/>
              <a:buNone/>
              <a:defRPr sz="67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Pay strict attention to spelling, capitalization, and parentheses!</a:t>
            </a:r>
          </a:p>
          <a:p>
            <a:pPr marL="0" indent="0" defTabSz="584200">
              <a:spcBef>
                <a:spcPts val="1500"/>
              </a:spcBef>
              <a:buSzTx/>
              <a:buNone/>
              <a:defRPr sz="5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 defTabSz="584200">
              <a:spcBef>
                <a:spcPts val="1500"/>
              </a:spcBef>
              <a:buSzTx/>
              <a:buNone/>
              <a:defRPr sz="5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(data = mpg) +</a:t>
            </a:r>
          </a:p>
          <a:p>
            <a:pPr marL="0" indent="0" defTabSz="584200">
              <a:spcBef>
                <a:spcPts val="1500"/>
              </a:spcBef>
              <a:buSzTx/>
              <a:buNone/>
              <a:defRPr sz="5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geom_point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(mapping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(x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displ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y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hwy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928AE3-767B-4F14-9E04-DEC7906144BC}"/>
              </a:ext>
            </a:extLst>
          </p:cNvPr>
          <p:cNvSpPr txBox="1"/>
          <p:nvPr/>
        </p:nvSpPr>
        <p:spPr>
          <a:xfrm>
            <a:off x="19938755" y="11766997"/>
            <a:ext cx="3145091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dirty="0"/>
              <a:t>2</a:t>
            </a: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 minutes</a:t>
            </a:r>
          </a:p>
        </p:txBody>
      </p:sp>
    </p:spTree>
  </p:cSld>
  <p:clrMapOvr>
    <a:masterClrMapping/>
  </p:clrMapOvr>
  <p:transition spd="med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7" name="ggplot2-hex.png" descr="ggplot2-h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103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aphicFrame>
        <p:nvGraphicFramePr>
          <p:cNvPr id="1039" name="Table"/>
          <p:cNvGraphicFramePr/>
          <p:nvPr/>
        </p:nvGraphicFramePr>
        <p:xfrm>
          <a:off x="5883264" y="3201572"/>
          <a:ext cx="3738740" cy="8663781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9346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46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46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346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35781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FFFFFF"/>
                          </a:solidFill>
                          <a:sym typeface="Helvetica"/>
                        </a:rPr>
                        <a:t>mpg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FFFFFF"/>
                          </a:solidFill>
                          <a:sym typeface="Helvetica"/>
                        </a:rPr>
                        <a:t>cyl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FFFFFF"/>
                          </a:solidFill>
                          <a:sym typeface="Helvetica"/>
                        </a:rPr>
                        <a:t>disp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FFFFFF"/>
                          </a:solidFill>
                          <a:sym typeface="Helvetica"/>
                        </a:rPr>
                        <a:t>hp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21.0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160.0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21.0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160.0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22.8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108.0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21.4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258.0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18.7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360.0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18.1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225.0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14.3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360.0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24.4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146.7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22.8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140.8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19.2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167.6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17.8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167.6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16.4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275.8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17.3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275.8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15.2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275.8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10.4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472.0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10.4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460.0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14.7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440.0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32.4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78.7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30.4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75.7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33.9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71.1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</a:tbl>
          </a:graphicData>
        </a:graphic>
      </p:graphicFrame>
      <p:pic>
        <p:nvPicPr>
          <p:cNvPr id="1040" name="plot1.png" descr="plot1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814989" y="3633437"/>
            <a:ext cx="8708225" cy="8314704"/>
          </a:xfrm>
          <a:prstGeom prst="rect">
            <a:avLst/>
          </a:prstGeom>
          <a:ln w="12700">
            <a:miter lim="400000"/>
          </a:ln>
        </p:spPr>
      </p:pic>
      <p:sp>
        <p:nvSpPr>
          <p:cNvPr id="1041" name="Square"/>
          <p:cNvSpPr/>
          <p:nvPr/>
        </p:nvSpPr>
        <p:spPr>
          <a:xfrm>
            <a:off x="19654862" y="3681030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grpSp>
        <p:nvGrpSpPr>
          <p:cNvPr id="1044" name="Group"/>
          <p:cNvGrpSpPr/>
          <p:nvPr/>
        </p:nvGrpSpPr>
        <p:grpSpPr>
          <a:xfrm>
            <a:off x="7652099" y="2283086"/>
            <a:ext cx="1185926" cy="1057803"/>
            <a:chOff x="0" y="-11323"/>
            <a:chExt cx="1185924" cy="1057802"/>
          </a:xfrm>
        </p:grpSpPr>
        <p:sp>
          <p:nvSpPr>
            <p:cNvPr id="1042" name="x"/>
            <p:cNvSpPr txBox="1"/>
            <p:nvPr/>
          </p:nvSpPr>
          <p:spPr>
            <a:xfrm>
              <a:off x="0" y="-11324"/>
              <a:ext cx="1185925" cy="5746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>
              <a:lvl1pPr>
                <a:defRPr sz="2700">
                  <a:solidFill>
                    <a:srgbClr val="DCDEE0"/>
                  </a:solidFill>
                  <a:latin typeface="Source Sans Pro Semibold"/>
                  <a:ea typeface="Source Sans Pro Semibold"/>
                  <a:cs typeface="Source Sans Pro Semibold"/>
                  <a:sym typeface="Source Sans Pro Semibold"/>
                </a:defRPr>
              </a:lvl1pPr>
            </a:lstStyle>
            <a:p>
              <a:r>
                <a:t>x</a:t>
              </a:r>
            </a:p>
          </p:txBody>
        </p:sp>
        <p:sp>
          <p:nvSpPr>
            <p:cNvPr id="1043" name="Double Arrow"/>
            <p:cNvSpPr/>
            <p:nvPr/>
          </p:nvSpPr>
          <p:spPr>
            <a:xfrm rot="16200000">
              <a:off x="334158" y="648452"/>
              <a:ext cx="517609" cy="278445"/>
            </a:xfrm>
            <a:prstGeom prst="leftRightArrow">
              <a:avLst>
                <a:gd name="adj1" fmla="val 38643"/>
                <a:gd name="adj2" fmla="val 45726"/>
              </a:avLst>
            </a:prstGeom>
            <a:solidFill>
              <a:srgbClr val="FFFFFF"/>
            </a:solidFill>
            <a:ln w="25400" cap="flat">
              <a:solidFill>
                <a:srgbClr val="000000">
                  <a:alpha val="30000"/>
                </a:srgbClr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grpSp>
        <p:nvGrpSpPr>
          <p:cNvPr id="1047" name="Group"/>
          <p:cNvGrpSpPr/>
          <p:nvPr/>
        </p:nvGrpSpPr>
        <p:grpSpPr>
          <a:xfrm>
            <a:off x="5759799" y="2283086"/>
            <a:ext cx="1185926" cy="1057803"/>
            <a:chOff x="0" y="-11323"/>
            <a:chExt cx="1185924" cy="1057802"/>
          </a:xfrm>
        </p:grpSpPr>
        <p:sp>
          <p:nvSpPr>
            <p:cNvPr id="1045" name="y"/>
            <p:cNvSpPr txBox="1"/>
            <p:nvPr/>
          </p:nvSpPr>
          <p:spPr>
            <a:xfrm>
              <a:off x="0" y="-11324"/>
              <a:ext cx="1185925" cy="5746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>
              <a:lvl1pPr>
                <a:defRPr sz="2700">
                  <a:solidFill>
                    <a:srgbClr val="DCDEE0"/>
                  </a:solidFill>
                  <a:latin typeface="Source Sans Pro Semibold"/>
                  <a:ea typeface="Source Sans Pro Semibold"/>
                  <a:cs typeface="Source Sans Pro Semibold"/>
                  <a:sym typeface="Source Sans Pro Semibold"/>
                </a:defRPr>
              </a:lvl1pPr>
            </a:lstStyle>
            <a:p>
              <a:r>
                <a:t>y</a:t>
              </a:r>
            </a:p>
          </p:txBody>
        </p:sp>
        <p:sp>
          <p:nvSpPr>
            <p:cNvPr id="1046" name="Double Arrow"/>
            <p:cNvSpPr/>
            <p:nvPr/>
          </p:nvSpPr>
          <p:spPr>
            <a:xfrm rot="16200000">
              <a:off x="334158" y="648452"/>
              <a:ext cx="517609" cy="278445"/>
            </a:xfrm>
            <a:prstGeom prst="leftRightArrow">
              <a:avLst>
                <a:gd name="adj1" fmla="val 38643"/>
                <a:gd name="adj2" fmla="val 45726"/>
              </a:avLst>
            </a:prstGeom>
            <a:solidFill>
              <a:srgbClr val="FFFFFF"/>
            </a:solidFill>
            <a:ln w="25400" cap="flat">
              <a:solidFill>
                <a:srgbClr val="000000">
                  <a:alpha val="30000"/>
                </a:srgbClr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grpSp>
        <p:nvGrpSpPr>
          <p:cNvPr id="1068" name="Group"/>
          <p:cNvGrpSpPr/>
          <p:nvPr/>
        </p:nvGrpSpPr>
        <p:grpSpPr>
          <a:xfrm>
            <a:off x="9808099" y="3945083"/>
            <a:ext cx="462632" cy="7126239"/>
            <a:chOff x="0" y="0"/>
            <a:chExt cx="462631" cy="7126237"/>
          </a:xfrm>
        </p:grpSpPr>
        <p:sp>
          <p:nvSpPr>
            <p:cNvPr id="1048" name="Line"/>
            <p:cNvSpPr/>
            <p:nvPr/>
          </p:nvSpPr>
          <p:spPr>
            <a:xfrm flipV="1">
              <a:off x="0" y="-1"/>
              <a:ext cx="462632" cy="2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49" name="Line"/>
            <p:cNvSpPr/>
            <p:nvPr/>
          </p:nvSpPr>
          <p:spPr>
            <a:xfrm flipV="1">
              <a:off x="0" y="375065"/>
              <a:ext cx="462632" cy="1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50" name="Line"/>
            <p:cNvSpPr/>
            <p:nvPr/>
          </p:nvSpPr>
          <p:spPr>
            <a:xfrm flipV="1">
              <a:off x="0" y="750130"/>
              <a:ext cx="462632" cy="1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51" name="Line"/>
            <p:cNvSpPr/>
            <p:nvPr/>
          </p:nvSpPr>
          <p:spPr>
            <a:xfrm flipV="1">
              <a:off x="0" y="1125195"/>
              <a:ext cx="462632" cy="1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52" name="Line"/>
            <p:cNvSpPr/>
            <p:nvPr/>
          </p:nvSpPr>
          <p:spPr>
            <a:xfrm flipV="1">
              <a:off x="0" y="1500260"/>
              <a:ext cx="462632" cy="1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53" name="Line"/>
            <p:cNvSpPr/>
            <p:nvPr/>
          </p:nvSpPr>
          <p:spPr>
            <a:xfrm flipV="1">
              <a:off x="0" y="1875325"/>
              <a:ext cx="462632" cy="1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54" name="Line"/>
            <p:cNvSpPr/>
            <p:nvPr/>
          </p:nvSpPr>
          <p:spPr>
            <a:xfrm flipV="1">
              <a:off x="0" y="2250390"/>
              <a:ext cx="462632" cy="1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55" name="Line"/>
            <p:cNvSpPr/>
            <p:nvPr/>
          </p:nvSpPr>
          <p:spPr>
            <a:xfrm flipV="1">
              <a:off x="0" y="2625456"/>
              <a:ext cx="462632" cy="1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56" name="Line"/>
            <p:cNvSpPr/>
            <p:nvPr/>
          </p:nvSpPr>
          <p:spPr>
            <a:xfrm flipV="1">
              <a:off x="0" y="3000521"/>
              <a:ext cx="462632" cy="1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57" name="Line"/>
            <p:cNvSpPr/>
            <p:nvPr/>
          </p:nvSpPr>
          <p:spPr>
            <a:xfrm flipV="1">
              <a:off x="0" y="3375586"/>
              <a:ext cx="462632" cy="1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58" name="Line"/>
            <p:cNvSpPr/>
            <p:nvPr/>
          </p:nvSpPr>
          <p:spPr>
            <a:xfrm flipV="1">
              <a:off x="0" y="3750651"/>
              <a:ext cx="462632" cy="1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59" name="Line"/>
            <p:cNvSpPr/>
            <p:nvPr/>
          </p:nvSpPr>
          <p:spPr>
            <a:xfrm flipV="1">
              <a:off x="0" y="4125716"/>
              <a:ext cx="462632" cy="1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60" name="Line"/>
            <p:cNvSpPr/>
            <p:nvPr/>
          </p:nvSpPr>
          <p:spPr>
            <a:xfrm flipV="1">
              <a:off x="0" y="4500781"/>
              <a:ext cx="462632" cy="1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61" name="Line"/>
            <p:cNvSpPr/>
            <p:nvPr/>
          </p:nvSpPr>
          <p:spPr>
            <a:xfrm flipV="1">
              <a:off x="0" y="4875846"/>
              <a:ext cx="462632" cy="1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62" name="Line"/>
            <p:cNvSpPr/>
            <p:nvPr/>
          </p:nvSpPr>
          <p:spPr>
            <a:xfrm flipV="1">
              <a:off x="0" y="5250912"/>
              <a:ext cx="462632" cy="1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63" name="Line"/>
            <p:cNvSpPr/>
            <p:nvPr/>
          </p:nvSpPr>
          <p:spPr>
            <a:xfrm flipV="1">
              <a:off x="0" y="5625977"/>
              <a:ext cx="462632" cy="1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64" name="Line"/>
            <p:cNvSpPr/>
            <p:nvPr/>
          </p:nvSpPr>
          <p:spPr>
            <a:xfrm flipV="1">
              <a:off x="0" y="6001042"/>
              <a:ext cx="462632" cy="1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65" name="Line"/>
            <p:cNvSpPr/>
            <p:nvPr/>
          </p:nvSpPr>
          <p:spPr>
            <a:xfrm flipV="1">
              <a:off x="0" y="6376107"/>
              <a:ext cx="462632" cy="1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66" name="Line"/>
            <p:cNvSpPr/>
            <p:nvPr/>
          </p:nvSpPr>
          <p:spPr>
            <a:xfrm>
              <a:off x="0" y="6751172"/>
              <a:ext cx="462632" cy="1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67" name="Line"/>
            <p:cNvSpPr/>
            <p:nvPr/>
          </p:nvSpPr>
          <p:spPr>
            <a:xfrm>
              <a:off x="0" y="7126237"/>
              <a:ext cx="462632" cy="1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grpSp>
        <p:nvGrpSpPr>
          <p:cNvPr id="1086" name="Group"/>
          <p:cNvGrpSpPr/>
          <p:nvPr/>
        </p:nvGrpSpPr>
        <p:grpSpPr>
          <a:xfrm>
            <a:off x="12716398" y="4053448"/>
            <a:ext cx="6490117" cy="6947404"/>
            <a:chOff x="0" y="0"/>
            <a:chExt cx="6490115" cy="6947403"/>
          </a:xfrm>
        </p:grpSpPr>
        <p:sp>
          <p:nvSpPr>
            <p:cNvPr id="1069" name="Line"/>
            <p:cNvSpPr/>
            <p:nvPr/>
          </p:nvSpPr>
          <p:spPr>
            <a:xfrm>
              <a:off x="-1" y="-1"/>
              <a:ext cx="64036" cy="1026661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70" name="Line"/>
            <p:cNvSpPr/>
            <p:nvPr/>
          </p:nvSpPr>
          <p:spPr>
            <a:xfrm flipV="1">
              <a:off x="63499" y="445386"/>
              <a:ext cx="64035" cy="583818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71" name="Line"/>
            <p:cNvSpPr/>
            <p:nvPr/>
          </p:nvSpPr>
          <p:spPr>
            <a:xfrm flipH="1" flipV="1">
              <a:off x="127533" y="445387"/>
              <a:ext cx="477404" cy="2866295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72" name="Line"/>
            <p:cNvSpPr/>
            <p:nvPr/>
          </p:nvSpPr>
          <p:spPr>
            <a:xfrm>
              <a:off x="592236" y="3298981"/>
              <a:ext cx="542918" cy="1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73" name="Line"/>
            <p:cNvSpPr/>
            <p:nvPr/>
          </p:nvSpPr>
          <p:spPr>
            <a:xfrm flipV="1">
              <a:off x="1112936" y="2817720"/>
              <a:ext cx="119498" cy="481262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74" name="Line"/>
            <p:cNvSpPr/>
            <p:nvPr/>
          </p:nvSpPr>
          <p:spPr>
            <a:xfrm flipH="1" flipV="1">
              <a:off x="1232434" y="2817720"/>
              <a:ext cx="208620" cy="962522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75" name="Line"/>
            <p:cNvSpPr/>
            <p:nvPr/>
          </p:nvSpPr>
          <p:spPr>
            <a:xfrm flipV="1">
              <a:off x="1575333" y="4346334"/>
              <a:ext cx="1" cy="408433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76" name="Line"/>
            <p:cNvSpPr/>
            <p:nvPr/>
          </p:nvSpPr>
          <p:spPr>
            <a:xfrm flipV="1">
              <a:off x="1549934" y="4674103"/>
              <a:ext cx="927285" cy="67964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77" name="Line"/>
            <p:cNvSpPr/>
            <p:nvPr/>
          </p:nvSpPr>
          <p:spPr>
            <a:xfrm flipV="1">
              <a:off x="2464334" y="3708903"/>
              <a:ext cx="546101" cy="969664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78" name="Line"/>
            <p:cNvSpPr/>
            <p:nvPr/>
          </p:nvSpPr>
          <p:spPr>
            <a:xfrm flipH="1" flipV="1">
              <a:off x="3010433" y="3696203"/>
              <a:ext cx="317501" cy="1192956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79" name="Line"/>
            <p:cNvSpPr/>
            <p:nvPr/>
          </p:nvSpPr>
          <p:spPr>
            <a:xfrm>
              <a:off x="3327934" y="4876458"/>
              <a:ext cx="1" cy="685184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80" name="Line"/>
            <p:cNvSpPr/>
            <p:nvPr/>
          </p:nvSpPr>
          <p:spPr>
            <a:xfrm flipV="1">
              <a:off x="3315233" y="4511311"/>
              <a:ext cx="1349079" cy="1038248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81" name="Line"/>
            <p:cNvSpPr/>
            <p:nvPr/>
          </p:nvSpPr>
          <p:spPr>
            <a:xfrm>
              <a:off x="4661433" y="4492295"/>
              <a:ext cx="1" cy="1324809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82" name="Line"/>
            <p:cNvSpPr/>
            <p:nvPr/>
          </p:nvSpPr>
          <p:spPr>
            <a:xfrm flipV="1">
              <a:off x="4648734" y="5677403"/>
              <a:ext cx="1325710" cy="122993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83" name="Line"/>
            <p:cNvSpPr/>
            <p:nvPr/>
          </p:nvSpPr>
          <p:spPr>
            <a:xfrm>
              <a:off x="5947335" y="5673395"/>
              <a:ext cx="324543" cy="1274009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84" name="Line"/>
            <p:cNvSpPr/>
            <p:nvPr/>
          </p:nvSpPr>
          <p:spPr>
            <a:xfrm>
              <a:off x="6269135" y="6931180"/>
              <a:ext cx="220981" cy="1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85" name="Line"/>
            <p:cNvSpPr/>
            <p:nvPr/>
          </p:nvSpPr>
          <p:spPr>
            <a:xfrm>
              <a:off x="1441052" y="3780241"/>
              <a:ext cx="134282" cy="589063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grpSp>
        <p:nvGrpSpPr>
          <p:cNvPr id="1107" name="Group"/>
          <p:cNvGrpSpPr/>
          <p:nvPr/>
        </p:nvGrpSpPr>
        <p:grpSpPr>
          <a:xfrm>
            <a:off x="9961065" y="3778785"/>
            <a:ext cx="156701" cy="7534938"/>
            <a:chOff x="0" y="0"/>
            <a:chExt cx="156699" cy="7534937"/>
          </a:xfrm>
        </p:grpSpPr>
        <p:sp>
          <p:nvSpPr>
            <p:cNvPr id="1087" name="Rectangle"/>
            <p:cNvSpPr/>
            <p:nvPr/>
          </p:nvSpPr>
          <p:spPr>
            <a:xfrm>
              <a:off x="0" y="0"/>
              <a:ext cx="156700" cy="295937"/>
            </a:xfrm>
            <a:prstGeom prst="rect">
              <a:avLst/>
            </a:prstGeom>
            <a:solidFill>
              <a:srgbClr val="424242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88" name="Rectangle"/>
            <p:cNvSpPr/>
            <p:nvPr/>
          </p:nvSpPr>
          <p:spPr>
            <a:xfrm>
              <a:off x="0" y="381000"/>
              <a:ext cx="156700" cy="295937"/>
            </a:xfrm>
            <a:prstGeom prst="rect">
              <a:avLst/>
            </a:prstGeom>
            <a:solidFill>
              <a:srgbClr val="424242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89" name="Rectangle"/>
            <p:cNvSpPr/>
            <p:nvPr/>
          </p:nvSpPr>
          <p:spPr>
            <a:xfrm>
              <a:off x="0" y="762000"/>
              <a:ext cx="156700" cy="295937"/>
            </a:xfrm>
            <a:prstGeom prst="rect">
              <a:avLst/>
            </a:prstGeom>
            <a:solidFill>
              <a:srgbClr val="424242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90" name="Rectangle"/>
            <p:cNvSpPr/>
            <p:nvPr/>
          </p:nvSpPr>
          <p:spPr>
            <a:xfrm>
              <a:off x="0" y="1143000"/>
              <a:ext cx="156700" cy="295937"/>
            </a:xfrm>
            <a:prstGeom prst="rect">
              <a:avLst/>
            </a:prstGeom>
            <a:solidFill>
              <a:srgbClr val="424242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91" name="Rectangle"/>
            <p:cNvSpPr/>
            <p:nvPr/>
          </p:nvSpPr>
          <p:spPr>
            <a:xfrm>
              <a:off x="0" y="1524000"/>
              <a:ext cx="156700" cy="295937"/>
            </a:xfrm>
            <a:prstGeom prst="rect">
              <a:avLst/>
            </a:prstGeom>
            <a:solidFill>
              <a:srgbClr val="424242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92" name="Rectangle"/>
            <p:cNvSpPr/>
            <p:nvPr/>
          </p:nvSpPr>
          <p:spPr>
            <a:xfrm>
              <a:off x="0" y="1905000"/>
              <a:ext cx="156700" cy="295937"/>
            </a:xfrm>
            <a:prstGeom prst="rect">
              <a:avLst/>
            </a:prstGeom>
            <a:solidFill>
              <a:srgbClr val="424242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93" name="Rectangle"/>
            <p:cNvSpPr/>
            <p:nvPr/>
          </p:nvSpPr>
          <p:spPr>
            <a:xfrm>
              <a:off x="0" y="2286000"/>
              <a:ext cx="156700" cy="295937"/>
            </a:xfrm>
            <a:prstGeom prst="rect">
              <a:avLst/>
            </a:prstGeom>
            <a:solidFill>
              <a:srgbClr val="424242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94" name="Rectangle"/>
            <p:cNvSpPr/>
            <p:nvPr/>
          </p:nvSpPr>
          <p:spPr>
            <a:xfrm>
              <a:off x="0" y="2667000"/>
              <a:ext cx="156700" cy="295937"/>
            </a:xfrm>
            <a:prstGeom prst="rect">
              <a:avLst/>
            </a:prstGeom>
            <a:solidFill>
              <a:srgbClr val="424242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95" name="Rectangle"/>
            <p:cNvSpPr/>
            <p:nvPr/>
          </p:nvSpPr>
          <p:spPr>
            <a:xfrm>
              <a:off x="0" y="3047999"/>
              <a:ext cx="156700" cy="295938"/>
            </a:xfrm>
            <a:prstGeom prst="rect">
              <a:avLst/>
            </a:prstGeom>
            <a:solidFill>
              <a:srgbClr val="424242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96" name="Rectangle"/>
            <p:cNvSpPr/>
            <p:nvPr/>
          </p:nvSpPr>
          <p:spPr>
            <a:xfrm>
              <a:off x="0" y="3429000"/>
              <a:ext cx="156700" cy="295937"/>
            </a:xfrm>
            <a:prstGeom prst="rect">
              <a:avLst/>
            </a:prstGeom>
            <a:solidFill>
              <a:srgbClr val="424242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97" name="Rectangle"/>
            <p:cNvSpPr/>
            <p:nvPr/>
          </p:nvSpPr>
          <p:spPr>
            <a:xfrm>
              <a:off x="0" y="3810000"/>
              <a:ext cx="156700" cy="295937"/>
            </a:xfrm>
            <a:prstGeom prst="rect">
              <a:avLst/>
            </a:prstGeom>
            <a:solidFill>
              <a:srgbClr val="424242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98" name="Rectangle"/>
            <p:cNvSpPr/>
            <p:nvPr/>
          </p:nvSpPr>
          <p:spPr>
            <a:xfrm>
              <a:off x="0" y="4191000"/>
              <a:ext cx="156700" cy="295937"/>
            </a:xfrm>
            <a:prstGeom prst="rect">
              <a:avLst/>
            </a:prstGeom>
            <a:solidFill>
              <a:srgbClr val="424242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99" name="Rectangle"/>
            <p:cNvSpPr/>
            <p:nvPr/>
          </p:nvSpPr>
          <p:spPr>
            <a:xfrm>
              <a:off x="0" y="4572000"/>
              <a:ext cx="156700" cy="295937"/>
            </a:xfrm>
            <a:prstGeom prst="rect">
              <a:avLst/>
            </a:prstGeom>
            <a:solidFill>
              <a:srgbClr val="424242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00" name="Rectangle"/>
            <p:cNvSpPr/>
            <p:nvPr/>
          </p:nvSpPr>
          <p:spPr>
            <a:xfrm>
              <a:off x="0" y="4953000"/>
              <a:ext cx="156700" cy="295937"/>
            </a:xfrm>
            <a:prstGeom prst="rect">
              <a:avLst/>
            </a:prstGeom>
            <a:solidFill>
              <a:srgbClr val="424242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01" name="Rectangle"/>
            <p:cNvSpPr/>
            <p:nvPr/>
          </p:nvSpPr>
          <p:spPr>
            <a:xfrm>
              <a:off x="0" y="5334000"/>
              <a:ext cx="156700" cy="295937"/>
            </a:xfrm>
            <a:prstGeom prst="rect">
              <a:avLst/>
            </a:prstGeom>
            <a:solidFill>
              <a:srgbClr val="424242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02" name="Rectangle"/>
            <p:cNvSpPr/>
            <p:nvPr/>
          </p:nvSpPr>
          <p:spPr>
            <a:xfrm>
              <a:off x="0" y="5715000"/>
              <a:ext cx="156700" cy="295937"/>
            </a:xfrm>
            <a:prstGeom prst="rect">
              <a:avLst/>
            </a:prstGeom>
            <a:solidFill>
              <a:srgbClr val="424242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03" name="Rectangle"/>
            <p:cNvSpPr/>
            <p:nvPr/>
          </p:nvSpPr>
          <p:spPr>
            <a:xfrm>
              <a:off x="0" y="6096000"/>
              <a:ext cx="156700" cy="295937"/>
            </a:xfrm>
            <a:prstGeom prst="rect">
              <a:avLst/>
            </a:prstGeom>
            <a:solidFill>
              <a:srgbClr val="424242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04" name="Rectangle"/>
            <p:cNvSpPr/>
            <p:nvPr/>
          </p:nvSpPr>
          <p:spPr>
            <a:xfrm>
              <a:off x="0" y="6477000"/>
              <a:ext cx="156700" cy="295937"/>
            </a:xfrm>
            <a:prstGeom prst="rect">
              <a:avLst/>
            </a:prstGeom>
            <a:solidFill>
              <a:srgbClr val="424242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05" name="Rectangle"/>
            <p:cNvSpPr/>
            <p:nvPr/>
          </p:nvSpPr>
          <p:spPr>
            <a:xfrm>
              <a:off x="0" y="6858000"/>
              <a:ext cx="156700" cy="295938"/>
            </a:xfrm>
            <a:prstGeom prst="rect">
              <a:avLst/>
            </a:prstGeom>
            <a:solidFill>
              <a:srgbClr val="424242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06" name="Rectangle"/>
            <p:cNvSpPr/>
            <p:nvPr/>
          </p:nvSpPr>
          <p:spPr>
            <a:xfrm>
              <a:off x="0" y="7239000"/>
              <a:ext cx="156700" cy="295938"/>
            </a:xfrm>
            <a:prstGeom prst="rect">
              <a:avLst/>
            </a:prstGeom>
            <a:solidFill>
              <a:srgbClr val="424242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1108" name="Square"/>
          <p:cNvSpPr/>
          <p:nvPr/>
        </p:nvSpPr>
        <p:spPr>
          <a:xfrm>
            <a:off x="19121998" y="10990599"/>
            <a:ext cx="355601" cy="356990"/>
          </a:xfrm>
          <a:prstGeom prst="rect">
            <a:avLst/>
          </a:prstGeom>
          <a:solidFill>
            <a:srgbClr val="424242"/>
          </a:solidFill>
          <a:ln w="127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109" name="Square"/>
          <p:cNvSpPr/>
          <p:nvPr/>
        </p:nvSpPr>
        <p:spPr>
          <a:xfrm>
            <a:off x="18768181" y="10990599"/>
            <a:ext cx="355601" cy="356990"/>
          </a:xfrm>
          <a:prstGeom prst="rect">
            <a:avLst/>
          </a:prstGeom>
          <a:solidFill>
            <a:srgbClr val="424242"/>
          </a:solidFill>
          <a:ln w="127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110" name="Rectangle"/>
          <p:cNvSpPr/>
          <p:nvPr/>
        </p:nvSpPr>
        <p:spPr>
          <a:xfrm>
            <a:off x="18414364" y="9720070"/>
            <a:ext cx="355601" cy="1627519"/>
          </a:xfrm>
          <a:prstGeom prst="rect">
            <a:avLst/>
          </a:prstGeom>
          <a:solidFill>
            <a:srgbClr val="424242"/>
          </a:solidFill>
          <a:ln w="127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111" name="Rectangle"/>
          <p:cNvSpPr/>
          <p:nvPr/>
        </p:nvSpPr>
        <p:spPr>
          <a:xfrm>
            <a:off x="17403711" y="9835098"/>
            <a:ext cx="355601" cy="1512491"/>
          </a:xfrm>
          <a:prstGeom prst="rect">
            <a:avLst/>
          </a:prstGeom>
          <a:solidFill>
            <a:srgbClr val="424242"/>
          </a:solidFill>
          <a:ln w="127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112" name="Rectangle"/>
          <p:cNvSpPr/>
          <p:nvPr/>
        </p:nvSpPr>
        <p:spPr>
          <a:xfrm>
            <a:off x="17049894" y="8536523"/>
            <a:ext cx="355601" cy="2811066"/>
          </a:xfrm>
          <a:prstGeom prst="rect">
            <a:avLst/>
          </a:prstGeom>
          <a:solidFill>
            <a:srgbClr val="424242"/>
          </a:solidFill>
          <a:ln w="127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113" name="Rectangle"/>
          <p:cNvSpPr/>
          <p:nvPr/>
        </p:nvSpPr>
        <p:spPr>
          <a:xfrm>
            <a:off x="15937641" y="8955954"/>
            <a:ext cx="355601" cy="2391635"/>
          </a:xfrm>
          <a:prstGeom prst="rect">
            <a:avLst/>
          </a:prstGeom>
          <a:solidFill>
            <a:srgbClr val="424242"/>
          </a:solidFill>
          <a:ln w="127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114" name="Rectangle"/>
          <p:cNvSpPr/>
          <p:nvPr/>
        </p:nvSpPr>
        <p:spPr>
          <a:xfrm>
            <a:off x="15583823" y="7738308"/>
            <a:ext cx="355601" cy="3609281"/>
          </a:xfrm>
          <a:prstGeom prst="rect">
            <a:avLst/>
          </a:prstGeom>
          <a:solidFill>
            <a:srgbClr val="424242"/>
          </a:solidFill>
          <a:ln w="127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115" name="Rectangle"/>
          <p:cNvSpPr/>
          <p:nvPr/>
        </p:nvSpPr>
        <p:spPr>
          <a:xfrm>
            <a:off x="15015888" y="8707907"/>
            <a:ext cx="355601" cy="2639682"/>
          </a:xfrm>
          <a:prstGeom prst="rect">
            <a:avLst/>
          </a:prstGeom>
          <a:solidFill>
            <a:srgbClr val="424242"/>
          </a:solidFill>
          <a:ln w="127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116" name="Rectangle"/>
          <p:cNvSpPr/>
          <p:nvPr/>
        </p:nvSpPr>
        <p:spPr>
          <a:xfrm>
            <a:off x="14257453" y="8393648"/>
            <a:ext cx="355601" cy="2953941"/>
          </a:xfrm>
          <a:prstGeom prst="rect">
            <a:avLst/>
          </a:prstGeom>
          <a:solidFill>
            <a:srgbClr val="424242"/>
          </a:solidFill>
          <a:ln w="127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117" name="Rectangle"/>
          <p:cNvSpPr/>
          <p:nvPr/>
        </p:nvSpPr>
        <p:spPr>
          <a:xfrm>
            <a:off x="13902858" y="6845174"/>
            <a:ext cx="355601" cy="4502415"/>
          </a:xfrm>
          <a:prstGeom prst="rect">
            <a:avLst/>
          </a:prstGeom>
          <a:solidFill>
            <a:srgbClr val="424242"/>
          </a:solidFill>
          <a:ln w="127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118" name="Rectangle"/>
          <p:cNvSpPr/>
          <p:nvPr/>
        </p:nvSpPr>
        <p:spPr>
          <a:xfrm>
            <a:off x="13549817" y="7335183"/>
            <a:ext cx="355601" cy="4012407"/>
          </a:xfrm>
          <a:prstGeom prst="rect">
            <a:avLst/>
          </a:prstGeom>
          <a:solidFill>
            <a:srgbClr val="424242"/>
          </a:solidFill>
          <a:ln w="127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119" name="Rectangle"/>
          <p:cNvSpPr/>
          <p:nvPr/>
        </p:nvSpPr>
        <p:spPr>
          <a:xfrm>
            <a:off x="13107100" y="7335183"/>
            <a:ext cx="355601" cy="4012407"/>
          </a:xfrm>
          <a:prstGeom prst="rect">
            <a:avLst/>
          </a:prstGeom>
          <a:solidFill>
            <a:srgbClr val="424242"/>
          </a:solidFill>
          <a:ln w="127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120" name="Rectangle"/>
          <p:cNvSpPr/>
          <p:nvPr/>
        </p:nvSpPr>
        <p:spPr>
          <a:xfrm>
            <a:off x="12753282" y="4495508"/>
            <a:ext cx="355601" cy="6852082"/>
          </a:xfrm>
          <a:prstGeom prst="rect">
            <a:avLst/>
          </a:prstGeom>
          <a:solidFill>
            <a:srgbClr val="424242"/>
          </a:solidFill>
          <a:ln w="127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121" name="Rectangle"/>
          <p:cNvSpPr/>
          <p:nvPr/>
        </p:nvSpPr>
        <p:spPr>
          <a:xfrm>
            <a:off x="12399465" y="4031760"/>
            <a:ext cx="354047" cy="7315830"/>
          </a:xfrm>
          <a:prstGeom prst="rect">
            <a:avLst/>
          </a:prstGeom>
          <a:solidFill>
            <a:srgbClr val="424242"/>
          </a:solidFill>
          <a:ln w="127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122" name="lines"/>
          <p:cNvSpPr txBox="1"/>
          <p:nvPr/>
        </p:nvSpPr>
        <p:spPr>
          <a:xfrm>
            <a:off x="9404415" y="12805785"/>
            <a:ext cx="1270001" cy="5520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2700" b="1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lines</a:t>
            </a:r>
          </a:p>
        </p:txBody>
      </p:sp>
      <p:sp>
        <p:nvSpPr>
          <p:cNvPr id="1123" name="bars"/>
          <p:cNvSpPr txBox="1"/>
          <p:nvPr/>
        </p:nvSpPr>
        <p:spPr>
          <a:xfrm>
            <a:off x="9404415" y="13257041"/>
            <a:ext cx="1270001" cy="5520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2700" b="1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bars</a:t>
            </a:r>
          </a:p>
        </p:txBody>
      </p:sp>
      <p:sp>
        <p:nvSpPr>
          <p:cNvPr id="1124" name="points"/>
          <p:cNvSpPr txBox="1"/>
          <p:nvPr/>
        </p:nvSpPr>
        <p:spPr>
          <a:xfrm>
            <a:off x="9404415" y="12373912"/>
            <a:ext cx="1270001" cy="5520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2700" b="1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points</a:t>
            </a:r>
          </a:p>
        </p:txBody>
      </p:sp>
      <p:sp>
        <p:nvSpPr>
          <p:cNvPr id="1125" name="Square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126" name="Square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127" name="data"/>
          <p:cNvSpPr txBox="1"/>
          <p:nvPr/>
        </p:nvSpPr>
        <p:spPr>
          <a:xfrm>
            <a:off x="6981910" y="11759115"/>
            <a:ext cx="1541452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4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data</a:t>
            </a:r>
          </a:p>
        </p:txBody>
      </p:sp>
      <p:sp>
        <p:nvSpPr>
          <p:cNvPr id="1128" name="geom"/>
          <p:cNvSpPr txBox="1"/>
          <p:nvPr/>
        </p:nvSpPr>
        <p:spPr>
          <a:xfrm>
            <a:off x="9268689" y="11762544"/>
            <a:ext cx="1541452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4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geom</a:t>
            </a:r>
          </a:p>
        </p:txBody>
      </p:sp>
      <p:sp>
        <p:nvSpPr>
          <p:cNvPr id="1129" name="mappings"/>
          <p:cNvSpPr txBox="1"/>
          <p:nvPr/>
        </p:nvSpPr>
        <p:spPr>
          <a:xfrm>
            <a:off x="5924499" y="1514681"/>
            <a:ext cx="3656274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4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mappings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dissolve">
                                      <p:cBhvr>
                                        <p:cTn id="6" dur="100" fill="hold"/>
                                        <p:tgtEl>
                                          <p:spTgt spid="10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"/>
                            </p:stCondLst>
                            <p:childTnLst>
                              <p:par>
                                <p:cTn id="9" presetID="9" presetClass="entr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200"/>
                                        <p:tgtEl>
                                          <p:spTgt spid="1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"/>
                            </p:stCondLst>
                            <p:childTnLst>
                              <p:par>
                                <p:cTn id="13" presetID="9" presetClass="entr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200"/>
                                        <p:tgtEl>
                                          <p:spTgt spid="1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1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400"/>
                                        <p:tgtEl>
                                          <p:spTgt spid="1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400"/>
                            </p:stCondLst>
                            <p:childTnLst>
                              <p:par>
                                <p:cTn id="22" presetID="22" presetClass="entr" presetSubtype="4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1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400"/>
                                        <p:tgtEl>
                                          <p:spTgt spid="1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800"/>
                            </p:stCondLst>
                            <p:childTnLst>
                              <p:par>
                                <p:cTn id="26" presetID="22" presetClass="entr" presetSubtype="4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1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300"/>
                                        <p:tgtEl>
                                          <p:spTgt spid="1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100"/>
                            </p:stCondLst>
                            <p:childTnLst>
                              <p:par>
                                <p:cTn id="30" presetID="22" presetClass="entr" presetSubtype="4" fill="hold" grpId="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1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300"/>
                                        <p:tgtEl>
                                          <p:spTgt spid="1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400"/>
                            </p:stCondLst>
                            <p:childTnLst>
                              <p:par>
                                <p:cTn id="34" presetID="22" presetClass="entr" presetSubtype="4" fill="hold" grpId="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1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250"/>
                                        <p:tgtEl>
                                          <p:spTgt spid="1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650"/>
                            </p:stCondLst>
                            <p:childTnLst>
                              <p:par>
                                <p:cTn id="38" presetID="22" presetClass="entr" presetSubtype="4" fill="hold" grpId="9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1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200"/>
                                        <p:tgtEl>
                                          <p:spTgt spid="1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850"/>
                            </p:stCondLst>
                            <p:childTnLst>
                              <p:par>
                                <p:cTn id="42" presetID="22" presetClass="entr" presetSubtype="4" fill="hold" grpId="1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3" fill="hold"/>
                                        <p:tgtEl>
                                          <p:spTgt spid="1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200"/>
                                        <p:tgtEl>
                                          <p:spTgt spid="1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050"/>
                            </p:stCondLst>
                            <p:childTnLst>
                              <p:par>
                                <p:cTn id="46" presetID="22" presetClass="entr" presetSubtype="4" fill="hold" grpId="1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7" fill="hold"/>
                                        <p:tgtEl>
                                          <p:spTgt spid="1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300"/>
                                        <p:tgtEl>
                                          <p:spTgt spid="1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350"/>
                            </p:stCondLst>
                            <p:childTnLst>
                              <p:par>
                                <p:cTn id="50" presetID="22" presetClass="entr" presetSubtype="4" fill="hold" grpId="1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1" fill="hold"/>
                                        <p:tgtEl>
                                          <p:spTgt spid="1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200"/>
                                        <p:tgtEl>
                                          <p:spTgt spid="1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550"/>
                            </p:stCondLst>
                            <p:childTnLst>
                              <p:par>
                                <p:cTn id="54" presetID="22" presetClass="entr" presetSubtype="4" fill="hold" grpId="1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5" fill="hold"/>
                                        <p:tgtEl>
                                          <p:spTgt spid="1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200"/>
                                        <p:tgtEl>
                                          <p:spTgt spid="1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750"/>
                            </p:stCondLst>
                            <p:childTnLst>
                              <p:par>
                                <p:cTn id="58" presetID="22" presetClass="entr" presetSubtype="4" fill="hold" grpId="1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9" fill="hold"/>
                                        <p:tgtEl>
                                          <p:spTgt spid="1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100"/>
                                        <p:tgtEl>
                                          <p:spTgt spid="1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850"/>
                            </p:stCondLst>
                            <p:childTnLst>
                              <p:par>
                                <p:cTn id="62" presetID="22" presetClass="entr" presetSubtype="4" fill="hold" grpId="1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3" fill="hold"/>
                                        <p:tgtEl>
                                          <p:spTgt spid="1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100"/>
                                        <p:tgtEl>
                                          <p:spTgt spid="1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2950"/>
                            </p:stCondLst>
                            <p:childTnLst>
                              <p:par>
                                <p:cTn id="66" presetID="22" presetClass="entr" presetSubtype="4" fill="hold" grpId="1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7" fill="hold"/>
                                        <p:tgtEl>
                                          <p:spTgt spid="1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100"/>
                                        <p:tgtEl>
                                          <p:spTgt spid="1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3050"/>
                            </p:stCondLst>
                            <p:childTnLst>
                              <p:par>
                                <p:cTn id="70" presetID="22" presetClass="entr" presetSubtype="4" fill="hold" grpId="1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1" fill="hold"/>
                                        <p:tgtEl>
                                          <p:spTgt spid="1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100"/>
                                        <p:tgtEl>
                                          <p:spTgt spid="1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9" presetClass="emph" fill="hold" grpId="18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5" dur="indefinite" fill="hold"/>
                                        <p:tgtEl>
                                          <p:spTgt spid="108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00"/>
                                      </p:to>
                                    </p:set>
                                    <p:animEffect filter="image" prLst="opacity: 0.00; ">
                                      <p:cBhvr>
                                        <p:cTn id="76" dur="indefinite" fill="hold"/>
                                        <p:tgtEl>
                                          <p:spTgt spid="10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8" grpId="1" animBg="1" advAuto="0"/>
      <p:bldP spid="1086" grpId="18" animBg="1" advAuto="0"/>
      <p:bldP spid="1107" grpId="2" animBg="1" advAuto="0"/>
      <p:bldP spid="1108" grpId="17" animBg="1" advAuto="0"/>
      <p:bldP spid="1109" grpId="16" animBg="1" advAuto="0"/>
      <p:bldP spid="1110" grpId="15" animBg="1" advAuto="0"/>
      <p:bldP spid="1111" grpId="14" animBg="1" advAuto="0"/>
      <p:bldP spid="1112" grpId="13" animBg="1" advAuto="0"/>
      <p:bldP spid="1113" grpId="12" animBg="1" advAuto="0"/>
      <p:bldP spid="1114" grpId="11" animBg="1" advAuto="0"/>
      <p:bldP spid="1115" grpId="10" animBg="1" advAuto="0"/>
      <p:bldP spid="1116" grpId="9" animBg="1" advAuto="0"/>
      <p:bldP spid="1117" grpId="8" animBg="1" advAuto="0"/>
      <p:bldP spid="1118" grpId="7" animBg="1" advAuto="0"/>
      <p:bldP spid="1119" grpId="6" animBg="1" advAuto="0"/>
      <p:bldP spid="1120" grpId="5" animBg="1" advAuto="0"/>
      <p:bldP spid="1121" grpId="4" animBg="1" advAuto="0"/>
      <p:bldP spid="1123" grpId="3" animBg="1" advAuto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1" name="ggplot2-hex.png" descr="ggplot2-h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113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pSp>
        <p:nvGrpSpPr>
          <p:cNvPr id="1153" name="Group"/>
          <p:cNvGrpSpPr/>
          <p:nvPr/>
        </p:nvGrpSpPr>
        <p:grpSpPr>
          <a:xfrm>
            <a:off x="9961065" y="3778785"/>
            <a:ext cx="156701" cy="7534938"/>
            <a:chOff x="0" y="0"/>
            <a:chExt cx="156699" cy="7534937"/>
          </a:xfrm>
        </p:grpSpPr>
        <p:sp>
          <p:nvSpPr>
            <p:cNvPr id="1133" name="Rectangle"/>
            <p:cNvSpPr/>
            <p:nvPr/>
          </p:nvSpPr>
          <p:spPr>
            <a:xfrm>
              <a:off x="0" y="0"/>
              <a:ext cx="156700" cy="295937"/>
            </a:xfrm>
            <a:prstGeom prst="rect">
              <a:avLst/>
            </a:prstGeom>
            <a:solidFill>
              <a:srgbClr val="424242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34" name="Rectangle"/>
            <p:cNvSpPr/>
            <p:nvPr/>
          </p:nvSpPr>
          <p:spPr>
            <a:xfrm>
              <a:off x="0" y="381000"/>
              <a:ext cx="156700" cy="295937"/>
            </a:xfrm>
            <a:prstGeom prst="rect">
              <a:avLst/>
            </a:prstGeom>
            <a:solidFill>
              <a:srgbClr val="424242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35" name="Rectangle"/>
            <p:cNvSpPr/>
            <p:nvPr/>
          </p:nvSpPr>
          <p:spPr>
            <a:xfrm>
              <a:off x="0" y="762000"/>
              <a:ext cx="156700" cy="295937"/>
            </a:xfrm>
            <a:prstGeom prst="rect">
              <a:avLst/>
            </a:prstGeom>
            <a:solidFill>
              <a:srgbClr val="424242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36" name="Rectangle"/>
            <p:cNvSpPr/>
            <p:nvPr/>
          </p:nvSpPr>
          <p:spPr>
            <a:xfrm>
              <a:off x="0" y="1143000"/>
              <a:ext cx="156700" cy="295937"/>
            </a:xfrm>
            <a:prstGeom prst="rect">
              <a:avLst/>
            </a:prstGeom>
            <a:solidFill>
              <a:srgbClr val="424242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37" name="Rectangle"/>
            <p:cNvSpPr/>
            <p:nvPr/>
          </p:nvSpPr>
          <p:spPr>
            <a:xfrm>
              <a:off x="0" y="1524000"/>
              <a:ext cx="156700" cy="295937"/>
            </a:xfrm>
            <a:prstGeom prst="rect">
              <a:avLst/>
            </a:prstGeom>
            <a:solidFill>
              <a:srgbClr val="424242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38" name="Rectangle"/>
            <p:cNvSpPr/>
            <p:nvPr/>
          </p:nvSpPr>
          <p:spPr>
            <a:xfrm>
              <a:off x="0" y="1905000"/>
              <a:ext cx="156700" cy="295937"/>
            </a:xfrm>
            <a:prstGeom prst="rect">
              <a:avLst/>
            </a:prstGeom>
            <a:solidFill>
              <a:srgbClr val="424242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39" name="Rectangle"/>
            <p:cNvSpPr/>
            <p:nvPr/>
          </p:nvSpPr>
          <p:spPr>
            <a:xfrm>
              <a:off x="0" y="2286000"/>
              <a:ext cx="156700" cy="295937"/>
            </a:xfrm>
            <a:prstGeom prst="rect">
              <a:avLst/>
            </a:prstGeom>
            <a:solidFill>
              <a:srgbClr val="424242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40" name="Rectangle"/>
            <p:cNvSpPr/>
            <p:nvPr/>
          </p:nvSpPr>
          <p:spPr>
            <a:xfrm>
              <a:off x="0" y="2667000"/>
              <a:ext cx="156700" cy="295937"/>
            </a:xfrm>
            <a:prstGeom prst="rect">
              <a:avLst/>
            </a:prstGeom>
            <a:solidFill>
              <a:srgbClr val="424242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41" name="Rectangle"/>
            <p:cNvSpPr/>
            <p:nvPr/>
          </p:nvSpPr>
          <p:spPr>
            <a:xfrm>
              <a:off x="0" y="3047999"/>
              <a:ext cx="156700" cy="295938"/>
            </a:xfrm>
            <a:prstGeom prst="rect">
              <a:avLst/>
            </a:prstGeom>
            <a:solidFill>
              <a:srgbClr val="424242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42" name="Rectangle"/>
            <p:cNvSpPr/>
            <p:nvPr/>
          </p:nvSpPr>
          <p:spPr>
            <a:xfrm>
              <a:off x="0" y="3429000"/>
              <a:ext cx="156700" cy="295937"/>
            </a:xfrm>
            <a:prstGeom prst="rect">
              <a:avLst/>
            </a:prstGeom>
            <a:solidFill>
              <a:srgbClr val="424242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43" name="Rectangle"/>
            <p:cNvSpPr/>
            <p:nvPr/>
          </p:nvSpPr>
          <p:spPr>
            <a:xfrm>
              <a:off x="0" y="3810000"/>
              <a:ext cx="156700" cy="295937"/>
            </a:xfrm>
            <a:prstGeom prst="rect">
              <a:avLst/>
            </a:prstGeom>
            <a:solidFill>
              <a:srgbClr val="424242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44" name="Rectangle"/>
            <p:cNvSpPr/>
            <p:nvPr/>
          </p:nvSpPr>
          <p:spPr>
            <a:xfrm>
              <a:off x="0" y="4191000"/>
              <a:ext cx="156700" cy="295937"/>
            </a:xfrm>
            <a:prstGeom prst="rect">
              <a:avLst/>
            </a:prstGeom>
            <a:solidFill>
              <a:srgbClr val="424242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45" name="Rectangle"/>
            <p:cNvSpPr/>
            <p:nvPr/>
          </p:nvSpPr>
          <p:spPr>
            <a:xfrm>
              <a:off x="0" y="4572000"/>
              <a:ext cx="156700" cy="295937"/>
            </a:xfrm>
            <a:prstGeom prst="rect">
              <a:avLst/>
            </a:prstGeom>
            <a:solidFill>
              <a:srgbClr val="424242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46" name="Rectangle"/>
            <p:cNvSpPr/>
            <p:nvPr/>
          </p:nvSpPr>
          <p:spPr>
            <a:xfrm>
              <a:off x="0" y="4953000"/>
              <a:ext cx="156700" cy="295937"/>
            </a:xfrm>
            <a:prstGeom prst="rect">
              <a:avLst/>
            </a:prstGeom>
            <a:solidFill>
              <a:srgbClr val="424242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47" name="Rectangle"/>
            <p:cNvSpPr/>
            <p:nvPr/>
          </p:nvSpPr>
          <p:spPr>
            <a:xfrm>
              <a:off x="0" y="5334000"/>
              <a:ext cx="156700" cy="295937"/>
            </a:xfrm>
            <a:prstGeom prst="rect">
              <a:avLst/>
            </a:prstGeom>
            <a:solidFill>
              <a:srgbClr val="424242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48" name="Rectangle"/>
            <p:cNvSpPr/>
            <p:nvPr/>
          </p:nvSpPr>
          <p:spPr>
            <a:xfrm>
              <a:off x="0" y="5715000"/>
              <a:ext cx="156700" cy="295937"/>
            </a:xfrm>
            <a:prstGeom prst="rect">
              <a:avLst/>
            </a:prstGeom>
            <a:solidFill>
              <a:srgbClr val="424242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49" name="Rectangle"/>
            <p:cNvSpPr/>
            <p:nvPr/>
          </p:nvSpPr>
          <p:spPr>
            <a:xfrm>
              <a:off x="0" y="6096000"/>
              <a:ext cx="156700" cy="295937"/>
            </a:xfrm>
            <a:prstGeom prst="rect">
              <a:avLst/>
            </a:prstGeom>
            <a:solidFill>
              <a:srgbClr val="424242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50" name="Rectangle"/>
            <p:cNvSpPr/>
            <p:nvPr/>
          </p:nvSpPr>
          <p:spPr>
            <a:xfrm>
              <a:off x="0" y="6477000"/>
              <a:ext cx="156700" cy="295937"/>
            </a:xfrm>
            <a:prstGeom prst="rect">
              <a:avLst/>
            </a:prstGeom>
            <a:solidFill>
              <a:srgbClr val="424242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51" name="Rectangle"/>
            <p:cNvSpPr/>
            <p:nvPr/>
          </p:nvSpPr>
          <p:spPr>
            <a:xfrm>
              <a:off x="0" y="6858000"/>
              <a:ext cx="156700" cy="295938"/>
            </a:xfrm>
            <a:prstGeom prst="rect">
              <a:avLst/>
            </a:prstGeom>
            <a:solidFill>
              <a:srgbClr val="424242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52" name="Rectangle"/>
            <p:cNvSpPr/>
            <p:nvPr/>
          </p:nvSpPr>
          <p:spPr>
            <a:xfrm>
              <a:off x="0" y="7239000"/>
              <a:ext cx="156700" cy="295938"/>
            </a:xfrm>
            <a:prstGeom prst="rect">
              <a:avLst/>
            </a:prstGeom>
            <a:solidFill>
              <a:srgbClr val="424242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pic>
        <p:nvPicPr>
          <p:cNvPr id="1154" name="plot1.png" descr="plot1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806523" y="3636975"/>
            <a:ext cx="8708225" cy="8314704"/>
          </a:xfrm>
          <a:prstGeom prst="rect">
            <a:avLst/>
          </a:prstGeom>
          <a:ln w="12700">
            <a:miter lim="400000"/>
          </a:ln>
        </p:spPr>
      </p:pic>
      <p:sp>
        <p:nvSpPr>
          <p:cNvPr id="1155" name="Square"/>
          <p:cNvSpPr/>
          <p:nvPr/>
        </p:nvSpPr>
        <p:spPr>
          <a:xfrm>
            <a:off x="19646394" y="3684568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grpSp>
        <p:nvGrpSpPr>
          <p:cNvPr id="1170" name="Group"/>
          <p:cNvGrpSpPr/>
          <p:nvPr/>
        </p:nvGrpSpPr>
        <p:grpSpPr>
          <a:xfrm>
            <a:off x="12390999" y="4035298"/>
            <a:ext cx="7078133" cy="7315830"/>
            <a:chOff x="0" y="0"/>
            <a:chExt cx="7078132" cy="7315828"/>
          </a:xfrm>
        </p:grpSpPr>
        <p:sp>
          <p:nvSpPr>
            <p:cNvPr id="1156" name="Square"/>
            <p:cNvSpPr/>
            <p:nvPr/>
          </p:nvSpPr>
          <p:spPr>
            <a:xfrm>
              <a:off x="6722532" y="6958839"/>
              <a:ext cx="355601" cy="356990"/>
            </a:xfrm>
            <a:prstGeom prst="rect">
              <a:avLst/>
            </a:prstGeom>
            <a:solidFill>
              <a:srgbClr val="424242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57" name="Square"/>
            <p:cNvSpPr/>
            <p:nvPr/>
          </p:nvSpPr>
          <p:spPr>
            <a:xfrm>
              <a:off x="6368715" y="6958839"/>
              <a:ext cx="355601" cy="356990"/>
            </a:xfrm>
            <a:prstGeom prst="rect">
              <a:avLst/>
            </a:prstGeom>
            <a:solidFill>
              <a:srgbClr val="424242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58" name="Rectangle"/>
            <p:cNvSpPr/>
            <p:nvPr/>
          </p:nvSpPr>
          <p:spPr>
            <a:xfrm>
              <a:off x="6014897" y="5688310"/>
              <a:ext cx="355601" cy="1627519"/>
            </a:xfrm>
            <a:prstGeom prst="rect">
              <a:avLst/>
            </a:prstGeom>
            <a:solidFill>
              <a:srgbClr val="424242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59" name="Rectangle"/>
            <p:cNvSpPr/>
            <p:nvPr/>
          </p:nvSpPr>
          <p:spPr>
            <a:xfrm>
              <a:off x="5004244" y="5803338"/>
              <a:ext cx="355601" cy="1512491"/>
            </a:xfrm>
            <a:prstGeom prst="rect">
              <a:avLst/>
            </a:prstGeom>
            <a:solidFill>
              <a:srgbClr val="424242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60" name="Rectangle"/>
            <p:cNvSpPr/>
            <p:nvPr/>
          </p:nvSpPr>
          <p:spPr>
            <a:xfrm>
              <a:off x="4650427" y="4504763"/>
              <a:ext cx="355601" cy="2811066"/>
            </a:xfrm>
            <a:prstGeom prst="rect">
              <a:avLst/>
            </a:prstGeom>
            <a:solidFill>
              <a:srgbClr val="424242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61" name="Rectangle"/>
            <p:cNvSpPr/>
            <p:nvPr/>
          </p:nvSpPr>
          <p:spPr>
            <a:xfrm>
              <a:off x="3538174" y="4924194"/>
              <a:ext cx="355601" cy="2391635"/>
            </a:xfrm>
            <a:prstGeom prst="rect">
              <a:avLst/>
            </a:prstGeom>
            <a:solidFill>
              <a:srgbClr val="424242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62" name="Rectangle"/>
            <p:cNvSpPr/>
            <p:nvPr/>
          </p:nvSpPr>
          <p:spPr>
            <a:xfrm>
              <a:off x="3184357" y="3706548"/>
              <a:ext cx="355601" cy="3609281"/>
            </a:xfrm>
            <a:prstGeom prst="rect">
              <a:avLst/>
            </a:prstGeom>
            <a:solidFill>
              <a:srgbClr val="424242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63" name="Rectangle"/>
            <p:cNvSpPr/>
            <p:nvPr/>
          </p:nvSpPr>
          <p:spPr>
            <a:xfrm>
              <a:off x="2616422" y="4676147"/>
              <a:ext cx="355601" cy="2639682"/>
            </a:xfrm>
            <a:prstGeom prst="rect">
              <a:avLst/>
            </a:prstGeom>
            <a:solidFill>
              <a:srgbClr val="424242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64" name="Rectangle"/>
            <p:cNvSpPr/>
            <p:nvPr/>
          </p:nvSpPr>
          <p:spPr>
            <a:xfrm>
              <a:off x="1857987" y="4361888"/>
              <a:ext cx="355601" cy="2953941"/>
            </a:xfrm>
            <a:prstGeom prst="rect">
              <a:avLst/>
            </a:prstGeom>
            <a:solidFill>
              <a:srgbClr val="424242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65" name="Rectangle"/>
            <p:cNvSpPr/>
            <p:nvPr/>
          </p:nvSpPr>
          <p:spPr>
            <a:xfrm>
              <a:off x="1503392" y="2813413"/>
              <a:ext cx="355601" cy="4502416"/>
            </a:xfrm>
            <a:prstGeom prst="rect">
              <a:avLst/>
            </a:prstGeom>
            <a:solidFill>
              <a:srgbClr val="424242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66" name="Rectangle"/>
            <p:cNvSpPr/>
            <p:nvPr/>
          </p:nvSpPr>
          <p:spPr>
            <a:xfrm>
              <a:off x="1150352" y="3303422"/>
              <a:ext cx="355601" cy="4012407"/>
            </a:xfrm>
            <a:prstGeom prst="rect">
              <a:avLst/>
            </a:prstGeom>
            <a:solidFill>
              <a:srgbClr val="424242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67" name="Rectangle"/>
            <p:cNvSpPr/>
            <p:nvPr/>
          </p:nvSpPr>
          <p:spPr>
            <a:xfrm>
              <a:off x="707634" y="3303422"/>
              <a:ext cx="355601" cy="4012407"/>
            </a:xfrm>
            <a:prstGeom prst="rect">
              <a:avLst/>
            </a:prstGeom>
            <a:solidFill>
              <a:srgbClr val="424242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68" name="Rectangle"/>
            <p:cNvSpPr/>
            <p:nvPr/>
          </p:nvSpPr>
          <p:spPr>
            <a:xfrm>
              <a:off x="353817" y="463748"/>
              <a:ext cx="355601" cy="6852081"/>
            </a:xfrm>
            <a:prstGeom prst="rect">
              <a:avLst/>
            </a:prstGeom>
            <a:solidFill>
              <a:srgbClr val="424242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69" name="Rectangle"/>
            <p:cNvSpPr/>
            <p:nvPr/>
          </p:nvSpPr>
          <p:spPr>
            <a:xfrm>
              <a:off x="0" y="0"/>
              <a:ext cx="354046" cy="7315829"/>
            </a:xfrm>
            <a:prstGeom prst="rect">
              <a:avLst/>
            </a:prstGeom>
            <a:solidFill>
              <a:srgbClr val="424242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grpSp>
        <p:nvGrpSpPr>
          <p:cNvPr id="1185" name="Group"/>
          <p:cNvGrpSpPr/>
          <p:nvPr/>
        </p:nvGrpSpPr>
        <p:grpSpPr>
          <a:xfrm>
            <a:off x="12390999" y="4029753"/>
            <a:ext cx="7078133" cy="7315830"/>
            <a:chOff x="0" y="0"/>
            <a:chExt cx="7078132" cy="7315828"/>
          </a:xfrm>
        </p:grpSpPr>
        <p:sp>
          <p:nvSpPr>
            <p:cNvPr id="1171" name="Square"/>
            <p:cNvSpPr/>
            <p:nvPr/>
          </p:nvSpPr>
          <p:spPr>
            <a:xfrm>
              <a:off x="6722532" y="6958839"/>
              <a:ext cx="355601" cy="356990"/>
            </a:xfrm>
            <a:prstGeom prst="rect">
              <a:avLst/>
            </a:prstGeom>
            <a:solidFill>
              <a:srgbClr val="80C0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72" name="Square"/>
            <p:cNvSpPr/>
            <p:nvPr/>
          </p:nvSpPr>
          <p:spPr>
            <a:xfrm>
              <a:off x="6368715" y="6958839"/>
              <a:ext cx="355601" cy="356990"/>
            </a:xfrm>
            <a:prstGeom prst="rect">
              <a:avLst/>
            </a:prstGeom>
            <a:solidFill>
              <a:srgbClr val="7FB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73" name="Rectangle"/>
            <p:cNvSpPr/>
            <p:nvPr/>
          </p:nvSpPr>
          <p:spPr>
            <a:xfrm>
              <a:off x="6014897" y="5688310"/>
              <a:ext cx="355601" cy="1627519"/>
            </a:xfrm>
            <a:prstGeom prst="rect">
              <a:avLst/>
            </a:prstGeom>
            <a:solidFill>
              <a:srgbClr val="2F88CC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74" name="Rectangle"/>
            <p:cNvSpPr/>
            <p:nvPr/>
          </p:nvSpPr>
          <p:spPr>
            <a:xfrm>
              <a:off x="5004244" y="5803338"/>
              <a:ext cx="355601" cy="1512491"/>
            </a:xfrm>
            <a:prstGeom prst="rect">
              <a:avLst/>
            </a:prstGeom>
            <a:solidFill>
              <a:srgbClr val="3292DA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75" name="Rectangle"/>
            <p:cNvSpPr/>
            <p:nvPr/>
          </p:nvSpPr>
          <p:spPr>
            <a:xfrm>
              <a:off x="4650427" y="4504763"/>
              <a:ext cx="355601" cy="2811066"/>
            </a:xfrm>
            <a:prstGeom prst="rect">
              <a:avLst/>
            </a:prstGeom>
            <a:solidFill>
              <a:srgbClr val="005493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76" name="Rectangle"/>
            <p:cNvSpPr/>
            <p:nvPr/>
          </p:nvSpPr>
          <p:spPr>
            <a:xfrm>
              <a:off x="3538174" y="4924194"/>
              <a:ext cx="355601" cy="2391635"/>
            </a:xfrm>
            <a:prstGeom prst="rect">
              <a:avLst/>
            </a:prstGeom>
            <a:solidFill>
              <a:srgbClr val="2475B3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77" name="Rectangle"/>
            <p:cNvSpPr/>
            <p:nvPr/>
          </p:nvSpPr>
          <p:spPr>
            <a:xfrm>
              <a:off x="3184357" y="3706548"/>
              <a:ext cx="355601" cy="3609281"/>
            </a:xfrm>
            <a:prstGeom prst="rect">
              <a:avLst/>
            </a:prstGeom>
            <a:solidFill>
              <a:srgbClr val="004880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78" name="Rectangle"/>
            <p:cNvSpPr/>
            <p:nvPr/>
          </p:nvSpPr>
          <p:spPr>
            <a:xfrm>
              <a:off x="2616422" y="4676147"/>
              <a:ext cx="355601" cy="2639682"/>
            </a:xfrm>
            <a:prstGeom prst="rect">
              <a:avLst/>
            </a:prstGeom>
            <a:solidFill>
              <a:srgbClr val="005EA6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79" name="Rectangle"/>
            <p:cNvSpPr/>
            <p:nvPr/>
          </p:nvSpPr>
          <p:spPr>
            <a:xfrm>
              <a:off x="1857987" y="4361888"/>
              <a:ext cx="355601" cy="2953941"/>
            </a:xfrm>
            <a:prstGeom prst="rect">
              <a:avLst/>
            </a:prstGeom>
            <a:solidFill>
              <a:srgbClr val="005493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80" name="Rectangle"/>
            <p:cNvSpPr/>
            <p:nvPr/>
          </p:nvSpPr>
          <p:spPr>
            <a:xfrm>
              <a:off x="1503392" y="2813413"/>
              <a:ext cx="355601" cy="4502416"/>
            </a:xfrm>
            <a:prstGeom prst="rect">
              <a:avLst/>
            </a:prstGeom>
            <a:solidFill>
              <a:srgbClr val="003359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81" name="Rectangle"/>
            <p:cNvSpPr/>
            <p:nvPr/>
          </p:nvSpPr>
          <p:spPr>
            <a:xfrm>
              <a:off x="1150352" y="3303422"/>
              <a:ext cx="355601" cy="4012407"/>
            </a:xfrm>
            <a:prstGeom prst="rect">
              <a:avLst/>
            </a:prstGeom>
            <a:solidFill>
              <a:srgbClr val="004173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82" name="Rectangle"/>
            <p:cNvSpPr/>
            <p:nvPr/>
          </p:nvSpPr>
          <p:spPr>
            <a:xfrm>
              <a:off x="707634" y="3303422"/>
              <a:ext cx="355601" cy="4012407"/>
            </a:xfrm>
            <a:prstGeom prst="rect">
              <a:avLst/>
            </a:prstGeom>
            <a:solidFill>
              <a:srgbClr val="004173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83" name="Rectangle"/>
            <p:cNvSpPr/>
            <p:nvPr/>
          </p:nvSpPr>
          <p:spPr>
            <a:xfrm>
              <a:off x="353817" y="463748"/>
              <a:ext cx="355601" cy="6852081"/>
            </a:xfrm>
            <a:prstGeom prst="rect">
              <a:avLst/>
            </a:prstGeom>
            <a:solidFill>
              <a:srgbClr val="002440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84" name="Rectangle"/>
            <p:cNvSpPr/>
            <p:nvPr/>
          </p:nvSpPr>
          <p:spPr>
            <a:xfrm>
              <a:off x="0" y="0"/>
              <a:ext cx="354046" cy="7315829"/>
            </a:xfrm>
            <a:prstGeom prst="rect">
              <a:avLst/>
            </a:prstGeom>
            <a:solidFill>
              <a:srgbClr val="001D33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graphicFrame>
        <p:nvGraphicFramePr>
          <p:cNvPr id="1186" name="Table"/>
          <p:cNvGraphicFramePr/>
          <p:nvPr/>
        </p:nvGraphicFramePr>
        <p:xfrm>
          <a:off x="5883264" y="3201572"/>
          <a:ext cx="3738740" cy="8663781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9346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46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46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346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35781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FFFFFF"/>
                          </a:solidFill>
                          <a:sym typeface="Helvetica"/>
                        </a:rPr>
                        <a:t>mpg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FFFFFF"/>
                          </a:solidFill>
                          <a:sym typeface="Helvetica"/>
                        </a:rPr>
                        <a:t>cyl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FFFFFF"/>
                          </a:solidFill>
                          <a:sym typeface="Helvetica"/>
                        </a:rPr>
                        <a:t>disp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FFFFFF"/>
                          </a:solidFill>
                          <a:sym typeface="Helvetica"/>
                        </a:rPr>
                        <a:t>hp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21.0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160.0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21.0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160.0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22.8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108.0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21.4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258.0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18.7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360.0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18.1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225.0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14.3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360.0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24.4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146.7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22.8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140.8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19.2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167.6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17.8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167.6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16.4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275.8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17.3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275.8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15.2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275.8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10.4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472.0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10.4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460.0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14.7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440.0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32.4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78.7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30.4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75.7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33.9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71.1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</a:tbl>
          </a:graphicData>
        </a:graphic>
      </p:graphicFrame>
      <p:sp>
        <p:nvSpPr>
          <p:cNvPr id="1187" name="Group"/>
          <p:cNvSpPr txBox="1"/>
          <p:nvPr/>
        </p:nvSpPr>
        <p:spPr>
          <a:xfrm>
            <a:off x="5924499" y="1514681"/>
            <a:ext cx="3656274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4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mappings</a:t>
            </a:r>
          </a:p>
        </p:txBody>
      </p:sp>
      <p:sp>
        <p:nvSpPr>
          <p:cNvPr id="1188" name="Square"/>
          <p:cNvSpPr/>
          <p:nvPr/>
        </p:nvSpPr>
        <p:spPr>
          <a:xfrm>
            <a:off x="19654862" y="3681030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grpSp>
        <p:nvGrpSpPr>
          <p:cNvPr id="1191" name="Group"/>
          <p:cNvGrpSpPr/>
          <p:nvPr/>
        </p:nvGrpSpPr>
        <p:grpSpPr>
          <a:xfrm>
            <a:off x="5759799" y="2283086"/>
            <a:ext cx="1185926" cy="1057803"/>
            <a:chOff x="0" y="-11323"/>
            <a:chExt cx="1185924" cy="1057802"/>
          </a:xfrm>
        </p:grpSpPr>
        <p:sp>
          <p:nvSpPr>
            <p:cNvPr id="1189" name="y"/>
            <p:cNvSpPr txBox="1"/>
            <p:nvPr/>
          </p:nvSpPr>
          <p:spPr>
            <a:xfrm>
              <a:off x="0" y="-11324"/>
              <a:ext cx="1185925" cy="5746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>
              <a:lvl1pPr>
                <a:defRPr sz="2700">
                  <a:solidFill>
                    <a:srgbClr val="DCDEE0"/>
                  </a:solidFill>
                  <a:latin typeface="Source Sans Pro Semibold"/>
                  <a:ea typeface="Source Sans Pro Semibold"/>
                  <a:cs typeface="Source Sans Pro Semibold"/>
                  <a:sym typeface="Source Sans Pro Semibold"/>
                </a:defRPr>
              </a:lvl1pPr>
            </a:lstStyle>
            <a:p>
              <a:r>
                <a:t>y</a:t>
              </a:r>
            </a:p>
          </p:txBody>
        </p:sp>
        <p:sp>
          <p:nvSpPr>
            <p:cNvPr id="1190" name="Double Arrow"/>
            <p:cNvSpPr/>
            <p:nvPr/>
          </p:nvSpPr>
          <p:spPr>
            <a:xfrm rot="16200000">
              <a:off x="334158" y="648452"/>
              <a:ext cx="517609" cy="278445"/>
            </a:xfrm>
            <a:prstGeom prst="leftRightArrow">
              <a:avLst>
                <a:gd name="adj1" fmla="val 38643"/>
                <a:gd name="adj2" fmla="val 45726"/>
              </a:avLst>
            </a:prstGeom>
            <a:solidFill>
              <a:srgbClr val="FFFFFF"/>
            </a:solidFill>
            <a:ln w="25400" cap="flat">
              <a:solidFill>
                <a:srgbClr val="000000">
                  <a:alpha val="30000"/>
                </a:srgbClr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1192" name="geom"/>
          <p:cNvSpPr txBox="1"/>
          <p:nvPr/>
        </p:nvSpPr>
        <p:spPr>
          <a:xfrm>
            <a:off x="9268689" y="11762544"/>
            <a:ext cx="1541452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4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geom</a:t>
            </a:r>
          </a:p>
        </p:txBody>
      </p:sp>
      <p:sp>
        <p:nvSpPr>
          <p:cNvPr id="1193" name="data"/>
          <p:cNvSpPr txBox="1"/>
          <p:nvPr/>
        </p:nvSpPr>
        <p:spPr>
          <a:xfrm>
            <a:off x="6981910" y="11759115"/>
            <a:ext cx="1541452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4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data</a:t>
            </a:r>
          </a:p>
        </p:txBody>
      </p:sp>
      <p:grpSp>
        <p:nvGrpSpPr>
          <p:cNvPr id="1214" name="Group"/>
          <p:cNvGrpSpPr/>
          <p:nvPr/>
        </p:nvGrpSpPr>
        <p:grpSpPr>
          <a:xfrm>
            <a:off x="9961065" y="3778785"/>
            <a:ext cx="156701" cy="7534938"/>
            <a:chOff x="0" y="0"/>
            <a:chExt cx="156699" cy="7534937"/>
          </a:xfrm>
        </p:grpSpPr>
        <p:sp>
          <p:nvSpPr>
            <p:cNvPr id="1194" name="Rectangle"/>
            <p:cNvSpPr/>
            <p:nvPr/>
          </p:nvSpPr>
          <p:spPr>
            <a:xfrm>
              <a:off x="0" y="0"/>
              <a:ext cx="156700" cy="295937"/>
            </a:xfrm>
            <a:prstGeom prst="rect">
              <a:avLst/>
            </a:prstGeom>
            <a:solidFill>
              <a:schemeClr val="accent1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95" name="Rectangle"/>
            <p:cNvSpPr/>
            <p:nvPr/>
          </p:nvSpPr>
          <p:spPr>
            <a:xfrm>
              <a:off x="0" y="381000"/>
              <a:ext cx="156700" cy="295937"/>
            </a:xfrm>
            <a:prstGeom prst="rect">
              <a:avLst/>
            </a:prstGeom>
            <a:solidFill>
              <a:schemeClr val="accent1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96" name="Rectangle"/>
            <p:cNvSpPr/>
            <p:nvPr/>
          </p:nvSpPr>
          <p:spPr>
            <a:xfrm>
              <a:off x="0" y="762000"/>
              <a:ext cx="156700" cy="295937"/>
            </a:xfrm>
            <a:prstGeom prst="rect">
              <a:avLst/>
            </a:prstGeom>
            <a:solidFill>
              <a:srgbClr val="417DD6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97" name="Rectangle"/>
            <p:cNvSpPr/>
            <p:nvPr/>
          </p:nvSpPr>
          <p:spPr>
            <a:xfrm>
              <a:off x="0" y="1143000"/>
              <a:ext cx="156700" cy="295937"/>
            </a:xfrm>
            <a:prstGeom prst="rect">
              <a:avLst/>
            </a:prstGeom>
            <a:solidFill>
              <a:schemeClr val="accent1">
                <a:hueOff val="47394"/>
                <a:satOff val="-25753"/>
                <a:lumOff val="-7544"/>
              </a:schemeClr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98" name="Rectangle"/>
            <p:cNvSpPr/>
            <p:nvPr/>
          </p:nvSpPr>
          <p:spPr>
            <a:xfrm>
              <a:off x="0" y="1524000"/>
              <a:ext cx="156700" cy="295937"/>
            </a:xfrm>
            <a:prstGeom prst="rect">
              <a:avLst/>
            </a:prstGeom>
            <a:solidFill>
              <a:schemeClr val="accent1">
                <a:hueOff val="273561"/>
                <a:satOff val="2937"/>
                <a:lumOff val="-22233"/>
              </a:schemeClr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99" name="Rectangle"/>
            <p:cNvSpPr/>
            <p:nvPr/>
          </p:nvSpPr>
          <p:spPr>
            <a:xfrm>
              <a:off x="0" y="1905000"/>
              <a:ext cx="156700" cy="295937"/>
            </a:xfrm>
            <a:prstGeom prst="rect">
              <a:avLst/>
            </a:prstGeom>
            <a:solidFill>
              <a:schemeClr val="accent1">
                <a:hueOff val="47394"/>
                <a:satOff val="-25753"/>
                <a:lumOff val="-7544"/>
              </a:schemeClr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00" name="Rectangle"/>
            <p:cNvSpPr/>
            <p:nvPr/>
          </p:nvSpPr>
          <p:spPr>
            <a:xfrm>
              <a:off x="0" y="2286000"/>
              <a:ext cx="156700" cy="295937"/>
            </a:xfrm>
            <a:prstGeom prst="rect">
              <a:avLst/>
            </a:prstGeom>
            <a:solidFill>
              <a:schemeClr val="accent1">
                <a:hueOff val="273561"/>
                <a:satOff val="2937"/>
                <a:lumOff val="-22233"/>
              </a:schemeClr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01" name="Rectangle"/>
            <p:cNvSpPr/>
            <p:nvPr/>
          </p:nvSpPr>
          <p:spPr>
            <a:xfrm>
              <a:off x="0" y="2667000"/>
              <a:ext cx="156700" cy="295937"/>
            </a:xfrm>
            <a:prstGeom prst="rect">
              <a:avLst/>
            </a:prstGeom>
            <a:solidFill>
              <a:srgbClr val="417DD6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02" name="Rectangle"/>
            <p:cNvSpPr/>
            <p:nvPr/>
          </p:nvSpPr>
          <p:spPr>
            <a:xfrm>
              <a:off x="0" y="3047999"/>
              <a:ext cx="156700" cy="295938"/>
            </a:xfrm>
            <a:prstGeom prst="rect">
              <a:avLst/>
            </a:prstGeom>
            <a:solidFill>
              <a:srgbClr val="417DD6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03" name="Rectangle"/>
            <p:cNvSpPr/>
            <p:nvPr/>
          </p:nvSpPr>
          <p:spPr>
            <a:xfrm>
              <a:off x="0" y="3429000"/>
              <a:ext cx="156700" cy="295937"/>
            </a:xfrm>
            <a:prstGeom prst="rect">
              <a:avLst/>
            </a:prstGeom>
            <a:solidFill>
              <a:schemeClr val="accent1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04" name="Rectangle"/>
            <p:cNvSpPr/>
            <p:nvPr/>
          </p:nvSpPr>
          <p:spPr>
            <a:xfrm>
              <a:off x="0" y="3810000"/>
              <a:ext cx="156700" cy="295937"/>
            </a:xfrm>
            <a:prstGeom prst="rect">
              <a:avLst/>
            </a:prstGeom>
            <a:solidFill>
              <a:schemeClr val="accent1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05" name="Rectangle"/>
            <p:cNvSpPr/>
            <p:nvPr/>
          </p:nvSpPr>
          <p:spPr>
            <a:xfrm>
              <a:off x="0" y="4191000"/>
              <a:ext cx="156700" cy="295937"/>
            </a:xfrm>
            <a:prstGeom prst="rect">
              <a:avLst/>
            </a:prstGeom>
            <a:solidFill>
              <a:schemeClr val="accent1">
                <a:hueOff val="47394"/>
                <a:satOff val="-25753"/>
                <a:lumOff val="-7544"/>
              </a:schemeClr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06" name="Rectangle"/>
            <p:cNvSpPr/>
            <p:nvPr/>
          </p:nvSpPr>
          <p:spPr>
            <a:xfrm>
              <a:off x="0" y="4572000"/>
              <a:ext cx="156700" cy="295937"/>
            </a:xfrm>
            <a:prstGeom prst="rect">
              <a:avLst/>
            </a:prstGeom>
            <a:solidFill>
              <a:schemeClr val="accent1">
                <a:hueOff val="47394"/>
                <a:satOff val="-25753"/>
                <a:lumOff val="-7544"/>
              </a:schemeClr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07" name="Rectangle"/>
            <p:cNvSpPr/>
            <p:nvPr/>
          </p:nvSpPr>
          <p:spPr>
            <a:xfrm>
              <a:off x="0" y="4953000"/>
              <a:ext cx="156700" cy="295937"/>
            </a:xfrm>
            <a:prstGeom prst="rect">
              <a:avLst/>
            </a:prstGeom>
            <a:solidFill>
              <a:schemeClr val="accent1">
                <a:hueOff val="47394"/>
                <a:satOff val="-25753"/>
                <a:lumOff val="-7544"/>
              </a:schemeClr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08" name="Rectangle"/>
            <p:cNvSpPr/>
            <p:nvPr/>
          </p:nvSpPr>
          <p:spPr>
            <a:xfrm>
              <a:off x="0" y="5334000"/>
              <a:ext cx="156700" cy="295937"/>
            </a:xfrm>
            <a:prstGeom prst="rect">
              <a:avLst/>
            </a:prstGeom>
            <a:solidFill>
              <a:srgbClr val="424242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09" name="Rectangle"/>
            <p:cNvSpPr/>
            <p:nvPr/>
          </p:nvSpPr>
          <p:spPr>
            <a:xfrm>
              <a:off x="0" y="5715000"/>
              <a:ext cx="156700" cy="295937"/>
            </a:xfrm>
            <a:prstGeom prst="rect">
              <a:avLst/>
            </a:prstGeom>
            <a:solidFill>
              <a:srgbClr val="424242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10" name="Rectangle"/>
            <p:cNvSpPr/>
            <p:nvPr/>
          </p:nvSpPr>
          <p:spPr>
            <a:xfrm>
              <a:off x="0" y="6096000"/>
              <a:ext cx="156700" cy="295937"/>
            </a:xfrm>
            <a:prstGeom prst="rect">
              <a:avLst/>
            </a:prstGeom>
            <a:solidFill>
              <a:srgbClr val="424242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11" name="Rectangle"/>
            <p:cNvSpPr/>
            <p:nvPr/>
          </p:nvSpPr>
          <p:spPr>
            <a:xfrm>
              <a:off x="0" y="6477000"/>
              <a:ext cx="156700" cy="295937"/>
            </a:xfrm>
            <a:prstGeom prst="rect">
              <a:avLst/>
            </a:prstGeom>
            <a:solidFill>
              <a:schemeClr val="accent1">
                <a:satOff val="-3355"/>
                <a:lumOff val="26614"/>
              </a:schemeClr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12" name="Rectangle"/>
            <p:cNvSpPr/>
            <p:nvPr/>
          </p:nvSpPr>
          <p:spPr>
            <a:xfrm>
              <a:off x="0" y="6858000"/>
              <a:ext cx="156700" cy="295938"/>
            </a:xfrm>
            <a:prstGeom prst="rect">
              <a:avLst/>
            </a:prstGeom>
            <a:solidFill>
              <a:schemeClr val="accent1">
                <a:satOff val="-3355"/>
                <a:lumOff val="26614"/>
              </a:schemeClr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13" name="Rectangle"/>
            <p:cNvSpPr/>
            <p:nvPr/>
          </p:nvSpPr>
          <p:spPr>
            <a:xfrm>
              <a:off x="0" y="7239000"/>
              <a:ext cx="156700" cy="295938"/>
            </a:xfrm>
            <a:prstGeom prst="rect">
              <a:avLst/>
            </a:prstGeom>
            <a:solidFill>
              <a:srgbClr val="3DAC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1215" name="lines"/>
          <p:cNvSpPr txBox="1"/>
          <p:nvPr/>
        </p:nvSpPr>
        <p:spPr>
          <a:xfrm>
            <a:off x="9404415" y="12794462"/>
            <a:ext cx="1270001" cy="574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2700">
                <a:solidFill>
                  <a:srgbClr val="53585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lines</a:t>
            </a:r>
          </a:p>
        </p:txBody>
      </p:sp>
      <p:sp>
        <p:nvSpPr>
          <p:cNvPr id="1216" name="bars"/>
          <p:cNvSpPr txBox="1"/>
          <p:nvPr/>
        </p:nvSpPr>
        <p:spPr>
          <a:xfrm>
            <a:off x="9404415" y="13245718"/>
            <a:ext cx="1270001" cy="574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2700">
                <a:solidFill>
                  <a:srgbClr val="53585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bars</a:t>
            </a:r>
          </a:p>
        </p:txBody>
      </p:sp>
      <p:sp>
        <p:nvSpPr>
          <p:cNvPr id="1217" name="points"/>
          <p:cNvSpPr txBox="1"/>
          <p:nvPr/>
        </p:nvSpPr>
        <p:spPr>
          <a:xfrm>
            <a:off x="9404415" y="12362588"/>
            <a:ext cx="1270001" cy="574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2700">
                <a:solidFill>
                  <a:srgbClr val="53585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points</a:t>
            </a:r>
          </a:p>
        </p:txBody>
      </p:sp>
      <p:sp>
        <p:nvSpPr>
          <p:cNvPr id="1218" name="Square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grpSp>
        <p:nvGrpSpPr>
          <p:cNvPr id="1221" name="Group"/>
          <p:cNvGrpSpPr/>
          <p:nvPr/>
        </p:nvGrpSpPr>
        <p:grpSpPr>
          <a:xfrm>
            <a:off x="7643633" y="2286624"/>
            <a:ext cx="1185925" cy="1057803"/>
            <a:chOff x="0" y="-11323"/>
            <a:chExt cx="1185924" cy="1057802"/>
          </a:xfrm>
        </p:grpSpPr>
        <p:sp>
          <p:nvSpPr>
            <p:cNvPr id="1219" name="x"/>
            <p:cNvSpPr txBox="1"/>
            <p:nvPr/>
          </p:nvSpPr>
          <p:spPr>
            <a:xfrm>
              <a:off x="0" y="-11324"/>
              <a:ext cx="1185925" cy="5746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>
              <a:lvl1pPr>
                <a:defRPr sz="2700">
                  <a:solidFill>
                    <a:srgbClr val="DCDEE0"/>
                  </a:solidFill>
                  <a:latin typeface="Source Sans Pro Semibold"/>
                  <a:ea typeface="Source Sans Pro Semibold"/>
                  <a:cs typeface="Source Sans Pro Semibold"/>
                  <a:sym typeface="Source Sans Pro Semibold"/>
                </a:defRPr>
              </a:lvl1pPr>
            </a:lstStyle>
            <a:p>
              <a:r>
                <a:t>x</a:t>
              </a:r>
            </a:p>
          </p:txBody>
        </p:sp>
        <p:sp>
          <p:nvSpPr>
            <p:cNvPr id="1220" name="Double Arrow"/>
            <p:cNvSpPr/>
            <p:nvPr/>
          </p:nvSpPr>
          <p:spPr>
            <a:xfrm rot="16200000">
              <a:off x="334158" y="648452"/>
              <a:ext cx="517609" cy="278445"/>
            </a:xfrm>
            <a:prstGeom prst="leftRightArrow">
              <a:avLst>
                <a:gd name="adj1" fmla="val 38643"/>
                <a:gd name="adj2" fmla="val 45726"/>
              </a:avLst>
            </a:prstGeom>
            <a:solidFill>
              <a:srgbClr val="FFFFFF"/>
            </a:solidFill>
            <a:ln w="25400" cap="flat">
              <a:solidFill>
                <a:srgbClr val="000000">
                  <a:alpha val="30000"/>
                </a:srgbClr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grpSp>
        <p:nvGrpSpPr>
          <p:cNvPr id="1224" name="Group"/>
          <p:cNvGrpSpPr/>
          <p:nvPr/>
        </p:nvGrpSpPr>
        <p:grpSpPr>
          <a:xfrm>
            <a:off x="7896326" y="2286624"/>
            <a:ext cx="1027672" cy="1057803"/>
            <a:chOff x="0" y="-11323"/>
            <a:chExt cx="1027670" cy="1057802"/>
          </a:xfrm>
        </p:grpSpPr>
        <p:sp>
          <p:nvSpPr>
            <p:cNvPr id="1222" name="fill"/>
            <p:cNvSpPr txBox="1"/>
            <p:nvPr/>
          </p:nvSpPr>
          <p:spPr>
            <a:xfrm>
              <a:off x="0" y="-11324"/>
              <a:ext cx="1027671" cy="5746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>
              <a:lvl1pPr>
                <a:defRPr sz="2700">
                  <a:solidFill>
                    <a:srgbClr val="53585F"/>
                  </a:solidFill>
                  <a:latin typeface="Source Sans Pro Semibold"/>
                  <a:ea typeface="Source Sans Pro Semibold"/>
                  <a:cs typeface="Source Sans Pro Semibold"/>
                  <a:sym typeface="Source Sans Pro Semibold"/>
                </a:defRPr>
              </a:lvl1pPr>
            </a:lstStyle>
            <a:p>
              <a:r>
                <a:t>fill</a:t>
              </a:r>
            </a:p>
          </p:txBody>
        </p:sp>
        <p:sp>
          <p:nvSpPr>
            <p:cNvPr id="1223" name="Double Arrow"/>
            <p:cNvSpPr/>
            <p:nvPr/>
          </p:nvSpPr>
          <p:spPr>
            <a:xfrm rot="16200000">
              <a:off x="255030" y="648452"/>
              <a:ext cx="517610" cy="278445"/>
            </a:xfrm>
            <a:prstGeom prst="leftRightArrow">
              <a:avLst>
                <a:gd name="adj1" fmla="val 38643"/>
                <a:gd name="adj2" fmla="val 45726"/>
              </a:avLst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-1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-0.009351 -0.000000" pathEditMode="relative">
                                      <p:cBhvr>
                                        <p:cTn id="6" dur="200" fill="hold"/>
                                        <p:tgtEl>
                                          <p:spTgt spid="12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"/>
                            </p:stCondLst>
                            <p:childTnLst>
                              <p:par>
                                <p:cTn id="8" presetID="9" presetClass="entr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200"/>
                                        <p:tgtEl>
                                          <p:spTgt spid="1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400"/>
                            </p:stCondLst>
                            <p:childTnLst>
                              <p:par>
                                <p:cTn id="12" presetID="9" presetClass="entr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1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200"/>
                                        <p:tgtEl>
                                          <p:spTgt spid="1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600"/>
                            </p:stCondLst>
                            <p:childTnLst>
                              <p:par>
                                <p:cTn id="16" presetID="9" presetClass="entr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1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200"/>
                                        <p:tgtEl>
                                          <p:spTgt spid="1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85" grpId="4" animBg="1" advAuto="0"/>
      <p:bldP spid="1214" grpId="2" animBg="1" advAuto="0"/>
      <p:bldP spid="1224" grpId="3" animBg="1" advAuto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6" name="To make a graph"/>
          <p:cNvSpPr txBox="1"/>
          <p:nvPr/>
        </p:nvSpPr>
        <p:spPr>
          <a:xfrm>
            <a:off x="4007752" y="390574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To make a graph</a:t>
            </a:r>
          </a:p>
        </p:txBody>
      </p:sp>
      <p:pic>
        <p:nvPicPr>
          <p:cNvPr id="1227" name="ggplot2-hex.png" descr="ggplot2-h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122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229" name="Square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230" name="Square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231" name="Rectangle"/>
          <p:cNvSpPr/>
          <p:nvPr/>
        </p:nvSpPr>
        <p:spPr>
          <a:xfrm>
            <a:off x="6369364" y="5815495"/>
            <a:ext cx="16589927" cy="250857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232" name="ggplot(data = &lt;DATA&gt;) +…"/>
          <p:cNvSpPr txBox="1"/>
          <p:nvPr/>
        </p:nvSpPr>
        <p:spPr>
          <a:xfrm>
            <a:off x="6555619" y="6135379"/>
            <a:ext cx="16368496" cy="20664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8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(data = 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&lt;DATA&gt;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+</a:t>
            </a:r>
          </a:p>
          <a:p>
            <a:pPr algn="l">
              <a:spcBef>
                <a:spcPts val="1500"/>
              </a:spcBef>
              <a:defRPr sz="48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&lt;GEOM_FUNCTION&gt;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(mapping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&lt;MAPPINGS&gt;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</p:txBody>
      </p:sp>
      <p:sp>
        <p:nvSpPr>
          <p:cNvPr id="1233" name="[template]"/>
          <p:cNvSpPr txBox="1"/>
          <p:nvPr/>
        </p:nvSpPr>
        <p:spPr>
          <a:xfrm>
            <a:off x="926913" y="6100286"/>
            <a:ext cx="4511224" cy="19389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>
              <a:defRPr sz="7200">
                <a:solidFill>
                  <a:srgbClr val="A6AAA9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r>
              <a:rPr sz="9600" baseline="-5208"/>
              <a:t>[</a:t>
            </a:r>
            <a:r>
              <a:t>template</a:t>
            </a:r>
            <a:r>
              <a:rPr sz="9600" baseline="-5208"/>
              <a:t>]</a:t>
            </a:r>
          </a:p>
        </p:txBody>
      </p:sp>
    </p:spTree>
  </p:cSld>
  <p:clrMapOvr>
    <a:masterClrMapping/>
  </p:clrMapOvr>
  <p:transition spd="med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To make a graph"/>
          <p:cNvSpPr txBox="1"/>
          <p:nvPr/>
        </p:nvSpPr>
        <p:spPr>
          <a:xfrm>
            <a:off x="4007752" y="390574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To make a graph</a:t>
            </a:r>
          </a:p>
        </p:txBody>
      </p:sp>
      <p:sp>
        <p:nvSpPr>
          <p:cNvPr id="1236" name="data"/>
          <p:cNvSpPr txBox="1"/>
          <p:nvPr/>
        </p:nvSpPr>
        <p:spPr>
          <a:xfrm>
            <a:off x="2546639" y="12157588"/>
            <a:ext cx="1541452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4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data</a:t>
            </a:r>
          </a:p>
        </p:txBody>
      </p:sp>
      <p:pic>
        <p:nvPicPr>
          <p:cNvPr id="1237" name="ggplot2-hex.png" descr="ggplot2-h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123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239" name="Square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240" name="Square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241" name="Rectangle"/>
          <p:cNvSpPr/>
          <p:nvPr/>
        </p:nvSpPr>
        <p:spPr>
          <a:xfrm>
            <a:off x="6369364" y="5815495"/>
            <a:ext cx="16589927" cy="250857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242" name="ggplot(data = &lt;DATA&gt;) +…"/>
          <p:cNvSpPr txBox="1"/>
          <p:nvPr/>
        </p:nvSpPr>
        <p:spPr>
          <a:xfrm>
            <a:off x="6555619" y="6135379"/>
            <a:ext cx="16368496" cy="20664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8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(data = 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&lt;DATA&gt;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+</a:t>
            </a:r>
          </a:p>
          <a:p>
            <a:pPr algn="l">
              <a:spcBef>
                <a:spcPts val="1500"/>
              </a:spcBef>
              <a:defRPr sz="48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&lt;GEOM_FUNCTION&gt;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(mapping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&lt;MAPPINGS&gt;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</p:txBody>
      </p:sp>
      <p:sp>
        <p:nvSpPr>
          <p:cNvPr id="1243" name="Pick a data set"/>
          <p:cNvSpPr txBox="1"/>
          <p:nvPr/>
        </p:nvSpPr>
        <p:spPr>
          <a:xfrm>
            <a:off x="8873249" y="3424072"/>
            <a:ext cx="6637502" cy="12765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marL="990600" indent="-990600" algn="l">
              <a:spcBef>
                <a:spcPts val="4100"/>
              </a:spcBef>
              <a:buSzPct val="100000"/>
              <a:buAutoNum type="arabicPeriod"/>
              <a:defRPr sz="67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Pick a </a:t>
            </a:r>
            <a:r>
              <a:rPr b="1"/>
              <a:t>data</a:t>
            </a:r>
            <a:r>
              <a:t> set</a:t>
            </a:r>
          </a:p>
        </p:txBody>
      </p:sp>
      <p:sp>
        <p:nvSpPr>
          <p:cNvPr id="1244" name="Line"/>
          <p:cNvSpPr/>
          <p:nvPr/>
        </p:nvSpPr>
        <p:spPr>
          <a:xfrm flipV="1">
            <a:off x="12966065" y="4795028"/>
            <a:ext cx="1" cy="1245978"/>
          </a:xfrm>
          <a:prstGeom prst="line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graphicFrame>
        <p:nvGraphicFramePr>
          <p:cNvPr id="1245" name="Table"/>
          <p:cNvGraphicFramePr/>
          <p:nvPr/>
        </p:nvGraphicFramePr>
        <p:xfrm>
          <a:off x="1446439" y="3596312"/>
          <a:ext cx="3738740" cy="8663781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9346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46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46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346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35781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FFFFFF"/>
                          </a:solidFill>
                          <a:sym typeface="Helvetica"/>
                        </a:rPr>
                        <a:t>mpg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FFFFFF"/>
                          </a:solidFill>
                          <a:sym typeface="Helvetica"/>
                        </a:rPr>
                        <a:t>cyl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FFFFFF"/>
                          </a:solidFill>
                          <a:sym typeface="Helvetica"/>
                        </a:rPr>
                        <a:t>disp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FFFFFF"/>
                          </a:solidFill>
                          <a:sym typeface="Helvetica"/>
                        </a:rPr>
                        <a:t>hp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21.0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160.0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21.0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160.0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22.8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108.0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21.4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258.0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18.7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360.0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18.1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225.0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14.3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360.0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24.4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146.7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22.8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140.8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19.2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167.6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17.8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167.6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16.4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275.8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17.3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275.8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15.2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275.8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10.4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472.0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10.4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460.0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14.7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440.0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32.4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78.7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30.4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75.7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33.9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71.1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7" name="To make a graph"/>
          <p:cNvSpPr txBox="1"/>
          <p:nvPr/>
        </p:nvSpPr>
        <p:spPr>
          <a:xfrm>
            <a:off x="4007752" y="390574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To make a graph</a:t>
            </a:r>
          </a:p>
        </p:txBody>
      </p:sp>
      <p:pic>
        <p:nvPicPr>
          <p:cNvPr id="1248" name="ggplot2-hex.png" descr="ggplot2-h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124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250" name="Square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251" name="Square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252" name="Rectangle"/>
          <p:cNvSpPr/>
          <p:nvPr/>
        </p:nvSpPr>
        <p:spPr>
          <a:xfrm>
            <a:off x="6369364" y="5815495"/>
            <a:ext cx="16589927" cy="250857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253" name="ggplot(data = &lt;DATA&gt;) +…"/>
          <p:cNvSpPr txBox="1"/>
          <p:nvPr/>
        </p:nvSpPr>
        <p:spPr>
          <a:xfrm>
            <a:off x="6555619" y="6135379"/>
            <a:ext cx="16368496" cy="20664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8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(data = 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&lt;DATA&gt;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+</a:t>
            </a:r>
          </a:p>
          <a:p>
            <a:pPr algn="l">
              <a:spcBef>
                <a:spcPts val="1500"/>
              </a:spcBef>
              <a:defRPr sz="48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&lt;GEOM_FUNCTION&gt;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(mapping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&lt;MAPPINGS&gt;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</p:txBody>
      </p:sp>
      <p:sp>
        <p:nvSpPr>
          <p:cNvPr id="1254" name="Pick a data set"/>
          <p:cNvSpPr txBox="1"/>
          <p:nvPr/>
        </p:nvSpPr>
        <p:spPr>
          <a:xfrm>
            <a:off x="8873249" y="3424072"/>
            <a:ext cx="6637502" cy="12765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marL="990600" indent="-990600" algn="l">
              <a:spcBef>
                <a:spcPts val="4100"/>
              </a:spcBef>
              <a:buSzPct val="100000"/>
              <a:buAutoNum type="arabicPeriod"/>
              <a:defRPr sz="67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Pick a </a:t>
            </a:r>
            <a:r>
              <a:rPr b="1"/>
              <a:t>data</a:t>
            </a:r>
            <a:r>
              <a:t> set</a:t>
            </a:r>
          </a:p>
        </p:txBody>
      </p:sp>
      <p:sp>
        <p:nvSpPr>
          <p:cNvPr id="1255" name="Choose a geom to display cases"/>
          <p:cNvSpPr txBox="1"/>
          <p:nvPr/>
        </p:nvSpPr>
        <p:spPr>
          <a:xfrm>
            <a:off x="6447273" y="9636530"/>
            <a:ext cx="7174764" cy="29599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990600" indent="-990600" algn="l">
              <a:spcBef>
                <a:spcPts val="4100"/>
              </a:spcBef>
              <a:buSzPct val="100000"/>
              <a:buAutoNum type="arabicPeriod" startAt="2"/>
              <a:defRPr sz="67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Choose a </a:t>
            </a:r>
            <a:r>
              <a:rPr b="1"/>
              <a:t>geom</a:t>
            </a:r>
            <a:r>
              <a:t> to display cases</a:t>
            </a:r>
          </a:p>
        </p:txBody>
      </p:sp>
      <p:sp>
        <p:nvSpPr>
          <p:cNvPr id="1256" name="Line"/>
          <p:cNvSpPr/>
          <p:nvPr/>
        </p:nvSpPr>
        <p:spPr>
          <a:xfrm flipV="1">
            <a:off x="12966065" y="4795028"/>
            <a:ext cx="1" cy="1245978"/>
          </a:xfrm>
          <a:prstGeom prst="line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257" name="Line"/>
          <p:cNvSpPr/>
          <p:nvPr/>
        </p:nvSpPr>
        <p:spPr>
          <a:xfrm flipV="1">
            <a:off x="9665695" y="8041823"/>
            <a:ext cx="737919" cy="1596440"/>
          </a:xfrm>
          <a:prstGeom prst="line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grpSp>
        <p:nvGrpSpPr>
          <p:cNvPr id="1303" name="Group"/>
          <p:cNvGrpSpPr/>
          <p:nvPr/>
        </p:nvGrpSpPr>
        <p:grpSpPr>
          <a:xfrm>
            <a:off x="1446439" y="3596312"/>
            <a:ext cx="4926878" cy="9341064"/>
            <a:chOff x="25400" y="25400"/>
            <a:chExt cx="4926877" cy="9341063"/>
          </a:xfrm>
        </p:grpSpPr>
        <p:graphicFrame>
          <p:nvGraphicFramePr>
            <p:cNvPr id="1258" name="Table"/>
            <p:cNvGraphicFramePr/>
            <p:nvPr/>
          </p:nvGraphicFramePr>
          <p:xfrm>
            <a:off x="25400" y="25400"/>
            <a:ext cx="3738739" cy="8663780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934685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934685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934685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  <a:gridCol w="934685">
                    <a:extLst>
                      <a:ext uri="{9D8B030D-6E8A-4147-A177-3AD203B41FA5}">
                        <a16:colId xmlns:a16="http://schemas.microsoft.com/office/drawing/2014/main" val="20003"/>
                      </a:ext>
                    </a:extLst>
                  </a:gridCol>
                </a:tblGrid>
                <a:tr h="535781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000" b="1">
                            <a:solidFill>
                              <a:srgbClr val="FFFFFF"/>
                            </a:solidFill>
                            <a:sym typeface="Helvetica"/>
                          </a:rPr>
                          <a:t>mpg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000" b="1">
                            <a:solidFill>
                              <a:srgbClr val="FFFFFF"/>
                            </a:solidFill>
                            <a:sym typeface="Helvetica"/>
                          </a:rPr>
                          <a:t>cyl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000" b="1">
                            <a:solidFill>
                              <a:srgbClr val="FFFFFF"/>
                            </a:solidFill>
                            <a:sym typeface="Helvetica"/>
                          </a:rPr>
                          <a:t>disp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000" b="1">
                            <a:solidFill>
                              <a:srgbClr val="FFFFFF"/>
                            </a:solidFill>
                            <a:sym typeface="Helvetica"/>
                          </a:rPr>
                          <a:t>hp</a:t>
                        </a:r>
                      </a:p>
                    </a:txBody>
                    <a:tcPr marL="50800" marR="50800" marT="50800" marB="50800" anchor="ctr" horzOverflow="overflow"/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380602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21.0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6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160.0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2</a:t>
                        </a:r>
                      </a:p>
                    </a:txBody>
                    <a:tcPr marL="50800" marR="50800" marT="50800" marB="50800" anchor="ctr" horzOverflow="overflow"/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380602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21.0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6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160.0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2</a:t>
                        </a:r>
                      </a:p>
                    </a:txBody>
                    <a:tcPr marL="50800" marR="50800" marT="50800" marB="50800" anchor="ctr" horzOverflow="overflow"/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380602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22.8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4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108.0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</a:t>
                        </a:r>
                      </a:p>
                    </a:txBody>
                    <a:tcPr marL="50800" marR="50800" marT="50800" marB="50800" anchor="ctr" horzOverflow="overflow"/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380602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21.4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6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258.0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2</a:t>
                        </a:r>
                      </a:p>
                    </a:txBody>
                    <a:tcPr marL="50800" marR="50800" marT="50800" marB="50800" anchor="ctr" horzOverflow="overflow"/>
                  </a:tc>
                  <a:extLst>
                    <a:ext uri="{0D108BD9-81ED-4DB2-BD59-A6C34878D82A}">
                      <a16:rowId xmlns:a16="http://schemas.microsoft.com/office/drawing/2014/main" val="10004"/>
                    </a:ext>
                  </a:extLst>
                </a:tr>
                <a:tr h="380602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18.7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8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360.0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3</a:t>
                        </a:r>
                      </a:p>
                    </a:txBody>
                    <a:tcPr marL="50800" marR="50800" marT="50800" marB="50800" anchor="ctr" horzOverflow="overflow"/>
                  </a:tc>
                  <a:extLst>
                    <a:ext uri="{0D108BD9-81ED-4DB2-BD59-A6C34878D82A}">
                      <a16:rowId xmlns:a16="http://schemas.microsoft.com/office/drawing/2014/main" val="10005"/>
                    </a:ext>
                  </a:extLst>
                </a:tr>
                <a:tr h="380602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18.1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6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225.0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2</a:t>
                        </a:r>
                      </a:p>
                    </a:txBody>
                    <a:tcPr marL="50800" marR="50800" marT="50800" marB="50800" anchor="ctr" horzOverflow="overflow"/>
                  </a:tc>
                  <a:extLst>
                    <a:ext uri="{0D108BD9-81ED-4DB2-BD59-A6C34878D82A}">
                      <a16:rowId xmlns:a16="http://schemas.microsoft.com/office/drawing/2014/main" val="10006"/>
                    </a:ext>
                  </a:extLst>
                </a:tr>
                <a:tr h="380602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14.3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8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360.0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5</a:t>
                        </a:r>
                      </a:p>
                    </a:txBody>
                    <a:tcPr marL="50800" marR="50800" marT="50800" marB="50800" anchor="ctr" horzOverflow="overflow"/>
                  </a:tc>
                  <a:extLst>
                    <a:ext uri="{0D108BD9-81ED-4DB2-BD59-A6C34878D82A}">
                      <a16:rowId xmlns:a16="http://schemas.microsoft.com/office/drawing/2014/main" val="10007"/>
                    </a:ext>
                  </a:extLst>
                </a:tr>
                <a:tr h="380602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24.4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4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146.7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</a:t>
                        </a:r>
                      </a:p>
                    </a:txBody>
                    <a:tcPr marL="50800" marR="50800" marT="50800" marB="50800" anchor="ctr" horzOverflow="overflow"/>
                  </a:tc>
                  <a:extLst>
                    <a:ext uri="{0D108BD9-81ED-4DB2-BD59-A6C34878D82A}">
                      <a16:rowId xmlns:a16="http://schemas.microsoft.com/office/drawing/2014/main" val="10008"/>
                    </a:ext>
                  </a:extLst>
                </a:tr>
                <a:tr h="380602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22.8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4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140.8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</a:t>
                        </a:r>
                      </a:p>
                    </a:txBody>
                    <a:tcPr marL="50800" marR="50800" marT="50800" marB="50800" anchor="ctr" horzOverflow="overflow"/>
                  </a:tc>
                  <a:extLst>
                    <a:ext uri="{0D108BD9-81ED-4DB2-BD59-A6C34878D82A}">
                      <a16:rowId xmlns:a16="http://schemas.microsoft.com/office/drawing/2014/main" val="10009"/>
                    </a:ext>
                  </a:extLst>
                </a:tr>
                <a:tr h="380602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19.2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6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167.6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2</a:t>
                        </a:r>
                      </a:p>
                    </a:txBody>
                    <a:tcPr marL="50800" marR="50800" marT="50800" marB="50800" anchor="ctr" horzOverflow="overflow"/>
                  </a:tc>
                  <a:extLst>
                    <a:ext uri="{0D108BD9-81ED-4DB2-BD59-A6C34878D82A}">
                      <a16:rowId xmlns:a16="http://schemas.microsoft.com/office/drawing/2014/main" val="10010"/>
                    </a:ext>
                  </a:extLst>
                </a:tr>
                <a:tr h="380602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17.8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6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167.6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2</a:t>
                        </a:r>
                      </a:p>
                    </a:txBody>
                    <a:tcPr marL="50800" marR="50800" marT="50800" marB="50800" anchor="ctr" horzOverflow="overflow"/>
                  </a:tc>
                  <a:extLst>
                    <a:ext uri="{0D108BD9-81ED-4DB2-BD59-A6C34878D82A}">
                      <a16:rowId xmlns:a16="http://schemas.microsoft.com/office/drawing/2014/main" val="10011"/>
                    </a:ext>
                  </a:extLst>
                </a:tr>
                <a:tr h="380602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16.4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8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275.8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3</a:t>
                        </a:r>
                      </a:p>
                    </a:txBody>
                    <a:tcPr marL="50800" marR="50800" marT="50800" marB="50800" anchor="ctr" horzOverflow="overflow"/>
                  </a:tc>
                  <a:extLst>
                    <a:ext uri="{0D108BD9-81ED-4DB2-BD59-A6C34878D82A}">
                      <a16:rowId xmlns:a16="http://schemas.microsoft.com/office/drawing/2014/main" val="10012"/>
                    </a:ext>
                  </a:extLst>
                </a:tr>
                <a:tr h="380602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17.3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8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275.8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3</a:t>
                        </a:r>
                      </a:p>
                    </a:txBody>
                    <a:tcPr marL="50800" marR="50800" marT="50800" marB="50800" anchor="ctr" horzOverflow="overflow"/>
                  </a:tc>
                  <a:extLst>
                    <a:ext uri="{0D108BD9-81ED-4DB2-BD59-A6C34878D82A}">
                      <a16:rowId xmlns:a16="http://schemas.microsoft.com/office/drawing/2014/main" val="10013"/>
                    </a:ext>
                  </a:extLst>
                </a:tr>
                <a:tr h="380602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15.2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8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275.8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3</a:t>
                        </a:r>
                      </a:p>
                    </a:txBody>
                    <a:tcPr marL="50800" marR="50800" marT="50800" marB="50800" anchor="ctr" horzOverflow="overflow"/>
                  </a:tc>
                  <a:extLst>
                    <a:ext uri="{0D108BD9-81ED-4DB2-BD59-A6C34878D82A}">
                      <a16:rowId xmlns:a16="http://schemas.microsoft.com/office/drawing/2014/main" val="10014"/>
                    </a:ext>
                  </a:extLst>
                </a:tr>
                <a:tr h="380602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10.4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8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472.0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4</a:t>
                        </a:r>
                      </a:p>
                    </a:txBody>
                    <a:tcPr marL="50800" marR="50800" marT="50800" marB="50800" anchor="ctr" horzOverflow="overflow"/>
                  </a:tc>
                  <a:extLst>
                    <a:ext uri="{0D108BD9-81ED-4DB2-BD59-A6C34878D82A}">
                      <a16:rowId xmlns:a16="http://schemas.microsoft.com/office/drawing/2014/main" val="10015"/>
                    </a:ext>
                  </a:extLst>
                </a:tr>
                <a:tr h="380602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10.4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8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460.0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4</a:t>
                        </a:r>
                      </a:p>
                    </a:txBody>
                    <a:tcPr marL="50800" marR="50800" marT="50800" marB="50800" anchor="ctr" horzOverflow="overflow"/>
                  </a:tc>
                  <a:extLst>
                    <a:ext uri="{0D108BD9-81ED-4DB2-BD59-A6C34878D82A}">
                      <a16:rowId xmlns:a16="http://schemas.microsoft.com/office/drawing/2014/main" val="10016"/>
                    </a:ext>
                  </a:extLst>
                </a:tr>
                <a:tr h="380602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14.7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8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440.0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4</a:t>
                        </a:r>
                      </a:p>
                    </a:txBody>
                    <a:tcPr marL="50800" marR="50800" marT="50800" marB="50800" anchor="ctr" horzOverflow="overflow"/>
                  </a:tc>
                  <a:extLst>
                    <a:ext uri="{0D108BD9-81ED-4DB2-BD59-A6C34878D82A}">
                      <a16:rowId xmlns:a16="http://schemas.microsoft.com/office/drawing/2014/main" val="10017"/>
                    </a:ext>
                  </a:extLst>
                </a:tr>
                <a:tr h="380602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32.4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4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78.7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</a:t>
                        </a:r>
                      </a:p>
                    </a:txBody>
                    <a:tcPr marL="50800" marR="50800" marT="50800" marB="50800" anchor="ctr" horzOverflow="overflow"/>
                  </a:tc>
                  <a:extLst>
                    <a:ext uri="{0D108BD9-81ED-4DB2-BD59-A6C34878D82A}">
                      <a16:rowId xmlns:a16="http://schemas.microsoft.com/office/drawing/2014/main" val="10018"/>
                    </a:ext>
                  </a:extLst>
                </a:tr>
                <a:tr h="380602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30.4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4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75.7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</a:t>
                        </a:r>
                      </a:p>
                    </a:txBody>
                    <a:tcPr marL="50800" marR="50800" marT="50800" marB="50800" anchor="ctr" horzOverflow="overflow"/>
                  </a:tc>
                  <a:extLst>
                    <a:ext uri="{0D108BD9-81ED-4DB2-BD59-A6C34878D82A}">
                      <a16:rowId xmlns:a16="http://schemas.microsoft.com/office/drawing/2014/main" val="10019"/>
                    </a:ext>
                  </a:extLst>
                </a:tr>
                <a:tr h="380602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33.9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4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71.1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</a:t>
                        </a:r>
                      </a:p>
                    </a:txBody>
                    <a:tcPr marL="50800" marR="50800" marT="50800" marB="50800" anchor="ctr" horzOverflow="overflow"/>
                  </a:tc>
                  <a:extLst>
                    <a:ext uri="{0D108BD9-81ED-4DB2-BD59-A6C34878D82A}">
                      <a16:rowId xmlns:a16="http://schemas.microsoft.com/office/drawing/2014/main" val="10020"/>
                    </a:ext>
                  </a:extLst>
                </a:tr>
              </a:tbl>
            </a:graphicData>
          </a:graphic>
        </p:graphicFrame>
        <p:grpSp>
          <p:nvGrpSpPr>
            <p:cNvPr id="1279" name="Group"/>
            <p:cNvGrpSpPr/>
            <p:nvPr/>
          </p:nvGrpSpPr>
          <p:grpSpPr>
            <a:xfrm>
              <a:off x="4079950" y="670838"/>
              <a:ext cx="203201" cy="7344500"/>
              <a:chOff x="0" y="0"/>
              <a:chExt cx="203200" cy="7344498"/>
            </a:xfrm>
          </p:grpSpPr>
          <p:sp>
            <p:nvSpPr>
              <p:cNvPr id="1259" name="Circle"/>
              <p:cNvSpPr/>
              <p:nvPr/>
            </p:nvSpPr>
            <p:spPr>
              <a:xfrm>
                <a:off x="0" y="751715"/>
                <a:ext cx="203201" cy="203201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260" name="Circle"/>
              <p:cNvSpPr/>
              <p:nvPr/>
            </p:nvSpPr>
            <p:spPr>
              <a:xfrm>
                <a:off x="0" y="1127573"/>
                <a:ext cx="203201" cy="203201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261" name="Circle"/>
              <p:cNvSpPr/>
              <p:nvPr/>
            </p:nvSpPr>
            <p:spPr>
              <a:xfrm>
                <a:off x="0" y="1503431"/>
                <a:ext cx="203201" cy="203201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262" name="Circle"/>
              <p:cNvSpPr/>
              <p:nvPr/>
            </p:nvSpPr>
            <p:spPr>
              <a:xfrm>
                <a:off x="0" y="1879289"/>
                <a:ext cx="203201" cy="203201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263" name="Circle"/>
              <p:cNvSpPr/>
              <p:nvPr/>
            </p:nvSpPr>
            <p:spPr>
              <a:xfrm>
                <a:off x="0" y="2255147"/>
                <a:ext cx="203201" cy="203201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264" name="Circle"/>
              <p:cNvSpPr/>
              <p:nvPr/>
            </p:nvSpPr>
            <p:spPr>
              <a:xfrm>
                <a:off x="0" y="2631004"/>
                <a:ext cx="203201" cy="203201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265" name="Circle"/>
              <p:cNvSpPr/>
              <p:nvPr/>
            </p:nvSpPr>
            <p:spPr>
              <a:xfrm>
                <a:off x="0" y="3006862"/>
                <a:ext cx="203201" cy="203201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266" name="Circle"/>
              <p:cNvSpPr/>
              <p:nvPr/>
            </p:nvSpPr>
            <p:spPr>
              <a:xfrm>
                <a:off x="0" y="3382720"/>
                <a:ext cx="203201" cy="203201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267" name="Circle"/>
              <p:cNvSpPr/>
              <p:nvPr/>
            </p:nvSpPr>
            <p:spPr>
              <a:xfrm>
                <a:off x="0" y="3758578"/>
                <a:ext cx="203201" cy="203201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268" name="Circle"/>
              <p:cNvSpPr/>
              <p:nvPr/>
            </p:nvSpPr>
            <p:spPr>
              <a:xfrm>
                <a:off x="0" y="4134436"/>
                <a:ext cx="203200" cy="203201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269" name="Circle"/>
              <p:cNvSpPr/>
              <p:nvPr/>
            </p:nvSpPr>
            <p:spPr>
              <a:xfrm>
                <a:off x="0" y="375857"/>
                <a:ext cx="203201" cy="203201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270" name="Circle"/>
              <p:cNvSpPr/>
              <p:nvPr/>
            </p:nvSpPr>
            <p:spPr>
              <a:xfrm>
                <a:off x="0" y="0"/>
                <a:ext cx="203201" cy="203200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271" name="Circle"/>
              <p:cNvSpPr/>
              <p:nvPr/>
            </p:nvSpPr>
            <p:spPr>
              <a:xfrm>
                <a:off x="0" y="4510294"/>
                <a:ext cx="203201" cy="203201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272" name="Circle"/>
              <p:cNvSpPr/>
              <p:nvPr/>
            </p:nvSpPr>
            <p:spPr>
              <a:xfrm>
                <a:off x="0" y="4886151"/>
                <a:ext cx="203201" cy="203201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273" name="Circle"/>
              <p:cNvSpPr/>
              <p:nvPr/>
            </p:nvSpPr>
            <p:spPr>
              <a:xfrm>
                <a:off x="0" y="5262009"/>
                <a:ext cx="203201" cy="203201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274" name="Circle"/>
              <p:cNvSpPr/>
              <p:nvPr/>
            </p:nvSpPr>
            <p:spPr>
              <a:xfrm>
                <a:off x="0" y="5637867"/>
                <a:ext cx="203201" cy="203201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275" name="Circle"/>
              <p:cNvSpPr/>
              <p:nvPr/>
            </p:nvSpPr>
            <p:spPr>
              <a:xfrm>
                <a:off x="0" y="6013725"/>
                <a:ext cx="203201" cy="203201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276" name="Circle"/>
              <p:cNvSpPr/>
              <p:nvPr/>
            </p:nvSpPr>
            <p:spPr>
              <a:xfrm>
                <a:off x="0" y="6389583"/>
                <a:ext cx="203201" cy="203201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277" name="Circle"/>
              <p:cNvSpPr/>
              <p:nvPr/>
            </p:nvSpPr>
            <p:spPr>
              <a:xfrm>
                <a:off x="0" y="6765441"/>
                <a:ext cx="203201" cy="203201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278" name="Circle"/>
              <p:cNvSpPr/>
              <p:nvPr/>
            </p:nvSpPr>
            <p:spPr>
              <a:xfrm>
                <a:off x="0" y="7141298"/>
                <a:ext cx="203201" cy="203201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  <p:grpSp>
          <p:nvGrpSpPr>
            <p:cNvPr id="1300" name="Group"/>
            <p:cNvGrpSpPr/>
            <p:nvPr/>
          </p:nvGrpSpPr>
          <p:grpSpPr>
            <a:xfrm>
              <a:off x="28854" y="582851"/>
              <a:ext cx="4036558" cy="7493001"/>
              <a:chOff x="0" y="0"/>
              <a:chExt cx="4036557" cy="7493000"/>
            </a:xfrm>
          </p:grpSpPr>
          <p:sp>
            <p:nvSpPr>
              <p:cNvPr id="1280" name="Arrow"/>
              <p:cNvSpPr/>
              <p:nvPr/>
            </p:nvSpPr>
            <p:spPr>
              <a:xfrm>
                <a:off x="0" y="1128963"/>
                <a:ext cx="4036558" cy="342901"/>
              </a:xfrm>
              <a:prstGeom prst="rightArrow">
                <a:avLst>
                  <a:gd name="adj1" fmla="val 65733"/>
                  <a:gd name="adj2" fmla="val 54543"/>
                </a:avLst>
              </a:prstGeom>
              <a:solidFill>
                <a:srgbClr val="000000">
                  <a:alpha val="70236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281" name="Arrow"/>
              <p:cNvSpPr/>
              <p:nvPr/>
            </p:nvSpPr>
            <p:spPr>
              <a:xfrm>
                <a:off x="0" y="752642"/>
                <a:ext cx="4036558" cy="342901"/>
              </a:xfrm>
              <a:prstGeom prst="rightArrow">
                <a:avLst>
                  <a:gd name="adj1" fmla="val 65733"/>
                  <a:gd name="adj2" fmla="val 54543"/>
                </a:avLst>
              </a:prstGeom>
              <a:solidFill>
                <a:srgbClr val="000000">
                  <a:alpha val="70236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282" name="Arrow"/>
              <p:cNvSpPr/>
              <p:nvPr/>
            </p:nvSpPr>
            <p:spPr>
              <a:xfrm>
                <a:off x="0" y="376321"/>
                <a:ext cx="4036558" cy="342901"/>
              </a:xfrm>
              <a:prstGeom prst="rightArrow">
                <a:avLst>
                  <a:gd name="adj1" fmla="val 65733"/>
                  <a:gd name="adj2" fmla="val 54543"/>
                </a:avLst>
              </a:prstGeom>
              <a:solidFill>
                <a:srgbClr val="000000">
                  <a:alpha val="70236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283" name="Arrow"/>
              <p:cNvSpPr/>
              <p:nvPr/>
            </p:nvSpPr>
            <p:spPr>
              <a:xfrm>
                <a:off x="0" y="0"/>
                <a:ext cx="4036558" cy="342900"/>
              </a:xfrm>
              <a:prstGeom prst="rightArrow">
                <a:avLst>
                  <a:gd name="adj1" fmla="val 65733"/>
                  <a:gd name="adj2" fmla="val 54543"/>
                </a:avLst>
              </a:prstGeom>
              <a:solidFill>
                <a:srgbClr val="000000">
                  <a:alpha val="70236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284" name="Arrow"/>
              <p:cNvSpPr/>
              <p:nvPr/>
            </p:nvSpPr>
            <p:spPr>
              <a:xfrm>
                <a:off x="0" y="1505284"/>
                <a:ext cx="4036558" cy="342901"/>
              </a:xfrm>
              <a:prstGeom prst="rightArrow">
                <a:avLst>
                  <a:gd name="adj1" fmla="val 65733"/>
                  <a:gd name="adj2" fmla="val 54543"/>
                </a:avLst>
              </a:prstGeom>
              <a:solidFill>
                <a:srgbClr val="000000">
                  <a:alpha val="70236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285" name="Arrow"/>
              <p:cNvSpPr/>
              <p:nvPr/>
            </p:nvSpPr>
            <p:spPr>
              <a:xfrm>
                <a:off x="0" y="1881605"/>
                <a:ext cx="4036558" cy="342901"/>
              </a:xfrm>
              <a:prstGeom prst="rightArrow">
                <a:avLst>
                  <a:gd name="adj1" fmla="val 65733"/>
                  <a:gd name="adj2" fmla="val 54543"/>
                </a:avLst>
              </a:prstGeom>
              <a:solidFill>
                <a:srgbClr val="000000">
                  <a:alpha val="70236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286" name="Arrow"/>
              <p:cNvSpPr/>
              <p:nvPr/>
            </p:nvSpPr>
            <p:spPr>
              <a:xfrm>
                <a:off x="0" y="2257926"/>
                <a:ext cx="4036558" cy="342901"/>
              </a:xfrm>
              <a:prstGeom prst="rightArrow">
                <a:avLst>
                  <a:gd name="adj1" fmla="val 65733"/>
                  <a:gd name="adj2" fmla="val 54543"/>
                </a:avLst>
              </a:prstGeom>
              <a:solidFill>
                <a:srgbClr val="000000">
                  <a:alpha val="70236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287" name="Arrow"/>
              <p:cNvSpPr/>
              <p:nvPr/>
            </p:nvSpPr>
            <p:spPr>
              <a:xfrm>
                <a:off x="0" y="2634247"/>
                <a:ext cx="4036558" cy="342901"/>
              </a:xfrm>
              <a:prstGeom prst="rightArrow">
                <a:avLst>
                  <a:gd name="adj1" fmla="val 65733"/>
                  <a:gd name="adj2" fmla="val 54543"/>
                </a:avLst>
              </a:prstGeom>
              <a:solidFill>
                <a:srgbClr val="000000">
                  <a:alpha val="70236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288" name="Arrow"/>
              <p:cNvSpPr/>
              <p:nvPr/>
            </p:nvSpPr>
            <p:spPr>
              <a:xfrm>
                <a:off x="0" y="3010568"/>
                <a:ext cx="4036558" cy="342901"/>
              </a:xfrm>
              <a:prstGeom prst="rightArrow">
                <a:avLst>
                  <a:gd name="adj1" fmla="val 65733"/>
                  <a:gd name="adj2" fmla="val 54543"/>
                </a:avLst>
              </a:prstGeom>
              <a:solidFill>
                <a:srgbClr val="000000">
                  <a:alpha val="70236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289" name="Arrow"/>
              <p:cNvSpPr/>
              <p:nvPr/>
            </p:nvSpPr>
            <p:spPr>
              <a:xfrm>
                <a:off x="0" y="3386889"/>
                <a:ext cx="4036558" cy="342901"/>
              </a:xfrm>
              <a:prstGeom prst="rightArrow">
                <a:avLst>
                  <a:gd name="adj1" fmla="val 65733"/>
                  <a:gd name="adj2" fmla="val 54543"/>
                </a:avLst>
              </a:prstGeom>
              <a:solidFill>
                <a:srgbClr val="000000">
                  <a:alpha val="70236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290" name="Arrow"/>
              <p:cNvSpPr/>
              <p:nvPr/>
            </p:nvSpPr>
            <p:spPr>
              <a:xfrm>
                <a:off x="0" y="3763210"/>
                <a:ext cx="4036558" cy="342901"/>
              </a:xfrm>
              <a:prstGeom prst="rightArrow">
                <a:avLst>
                  <a:gd name="adj1" fmla="val 65733"/>
                  <a:gd name="adj2" fmla="val 54543"/>
                </a:avLst>
              </a:prstGeom>
              <a:solidFill>
                <a:srgbClr val="000000">
                  <a:alpha val="70236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291" name="Arrow"/>
              <p:cNvSpPr/>
              <p:nvPr/>
            </p:nvSpPr>
            <p:spPr>
              <a:xfrm>
                <a:off x="0" y="4139531"/>
                <a:ext cx="4036558" cy="342901"/>
              </a:xfrm>
              <a:prstGeom prst="rightArrow">
                <a:avLst>
                  <a:gd name="adj1" fmla="val 65733"/>
                  <a:gd name="adj2" fmla="val 54543"/>
                </a:avLst>
              </a:prstGeom>
              <a:solidFill>
                <a:srgbClr val="000000">
                  <a:alpha val="70236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292" name="Arrow"/>
              <p:cNvSpPr/>
              <p:nvPr/>
            </p:nvSpPr>
            <p:spPr>
              <a:xfrm>
                <a:off x="0" y="4515852"/>
                <a:ext cx="4036558" cy="342901"/>
              </a:xfrm>
              <a:prstGeom prst="rightArrow">
                <a:avLst>
                  <a:gd name="adj1" fmla="val 65733"/>
                  <a:gd name="adj2" fmla="val 54543"/>
                </a:avLst>
              </a:prstGeom>
              <a:solidFill>
                <a:srgbClr val="000000">
                  <a:alpha val="70236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293" name="Arrow"/>
              <p:cNvSpPr/>
              <p:nvPr/>
            </p:nvSpPr>
            <p:spPr>
              <a:xfrm>
                <a:off x="0" y="4892173"/>
                <a:ext cx="4036558" cy="342901"/>
              </a:xfrm>
              <a:prstGeom prst="rightArrow">
                <a:avLst>
                  <a:gd name="adj1" fmla="val 65733"/>
                  <a:gd name="adj2" fmla="val 54543"/>
                </a:avLst>
              </a:prstGeom>
              <a:solidFill>
                <a:srgbClr val="000000">
                  <a:alpha val="70236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294" name="Arrow"/>
              <p:cNvSpPr/>
              <p:nvPr/>
            </p:nvSpPr>
            <p:spPr>
              <a:xfrm>
                <a:off x="0" y="5268494"/>
                <a:ext cx="4036558" cy="342901"/>
              </a:xfrm>
              <a:prstGeom prst="rightArrow">
                <a:avLst>
                  <a:gd name="adj1" fmla="val 65733"/>
                  <a:gd name="adj2" fmla="val 54543"/>
                </a:avLst>
              </a:prstGeom>
              <a:solidFill>
                <a:srgbClr val="000000">
                  <a:alpha val="70236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295" name="Arrow"/>
              <p:cNvSpPr/>
              <p:nvPr/>
            </p:nvSpPr>
            <p:spPr>
              <a:xfrm>
                <a:off x="0" y="5644815"/>
                <a:ext cx="4036558" cy="342901"/>
              </a:xfrm>
              <a:prstGeom prst="rightArrow">
                <a:avLst>
                  <a:gd name="adj1" fmla="val 65733"/>
                  <a:gd name="adj2" fmla="val 54543"/>
                </a:avLst>
              </a:prstGeom>
              <a:solidFill>
                <a:srgbClr val="000000">
                  <a:alpha val="70236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296" name="Arrow"/>
              <p:cNvSpPr/>
              <p:nvPr/>
            </p:nvSpPr>
            <p:spPr>
              <a:xfrm>
                <a:off x="0" y="6021136"/>
                <a:ext cx="4036558" cy="342901"/>
              </a:xfrm>
              <a:prstGeom prst="rightArrow">
                <a:avLst>
                  <a:gd name="adj1" fmla="val 65733"/>
                  <a:gd name="adj2" fmla="val 54543"/>
                </a:avLst>
              </a:prstGeom>
              <a:solidFill>
                <a:srgbClr val="000000">
                  <a:alpha val="70236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297" name="Arrow"/>
              <p:cNvSpPr/>
              <p:nvPr/>
            </p:nvSpPr>
            <p:spPr>
              <a:xfrm>
                <a:off x="0" y="6397457"/>
                <a:ext cx="4036558" cy="342901"/>
              </a:xfrm>
              <a:prstGeom prst="rightArrow">
                <a:avLst>
                  <a:gd name="adj1" fmla="val 65733"/>
                  <a:gd name="adj2" fmla="val 54543"/>
                </a:avLst>
              </a:prstGeom>
              <a:solidFill>
                <a:srgbClr val="000000">
                  <a:alpha val="70236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298" name="Arrow"/>
              <p:cNvSpPr/>
              <p:nvPr/>
            </p:nvSpPr>
            <p:spPr>
              <a:xfrm>
                <a:off x="0" y="6773778"/>
                <a:ext cx="4036558" cy="342901"/>
              </a:xfrm>
              <a:prstGeom prst="rightArrow">
                <a:avLst>
                  <a:gd name="adj1" fmla="val 65733"/>
                  <a:gd name="adj2" fmla="val 54543"/>
                </a:avLst>
              </a:prstGeom>
              <a:solidFill>
                <a:srgbClr val="000000">
                  <a:alpha val="70236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299" name="Arrow"/>
              <p:cNvSpPr/>
              <p:nvPr/>
            </p:nvSpPr>
            <p:spPr>
              <a:xfrm>
                <a:off x="0" y="7150100"/>
                <a:ext cx="4036558" cy="342900"/>
              </a:xfrm>
              <a:prstGeom prst="rightArrow">
                <a:avLst>
                  <a:gd name="adj1" fmla="val 65733"/>
                  <a:gd name="adj2" fmla="val 54543"/>
                </a:avLst>
              </a:prstGeom>
              <a:solidFill>
                <a:srgbClr val="000000">
                  <a:alpha val="70236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  <p:sp>
          <p:nvSpPr>
            <p:cNvPr id="1301" name="data"/>
            <p:cNvSpPr txBox="1"/>
            <p:nvPr/>
          </p:nvSpPr>
          <p:spPr>
            <a:xfrm>
              <a:off x="1124045" y="8585158"/>
              <a:ext cx="1541452" cy="7778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>
              <a:lvl1pPr>
                <a:defRPr sz="4000">
                  <a:latin typeface="Source Sans Pro Semibold"/>
                  <a:ea typeface="Source Sans Pro Semibold"/>
                  <a:cs typeface="Source Sans Pro Semibold"/>
                  <a:sym typeface="Source Sans Pro Semibold"/>
                </a:defRPr>
              </a:lvl1pPr>
            </a:lstStyle>
            <a:p>
              <a:r>
                <a:t>data</a:t>
              </a:r>
            </a:p>
          </p:txBody>
        </p:sp>
        <p:sp>
          <p:nvSpPr>
            <p:cNvPr id="1302" name="geom"/>
            <p:cNvSpPr txBox="1"/>
            <p:nvPr/>
          </p:nvSpPr>
          <p:spPr>
            <a:xfrm>
              <a:off x="3410825" y="8588587"/>
              <a:ext cx="1541452" cy="7778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>
              <a:lvl1pPr>
                <a:defRPr sz="4000">
                  <a:latin typeface="Source Sans Pro Semibold"/>
                  <a:ea typeface="Source Sans Pro Semibold"/>
                  <a:cs typeface="Source Sans Pro Semibold"/>
                  <a:sym typeface="Source Sans Pro Semibold"/>
                </a:defRPr>
              </a:lvl1pPr>
            </a:lstStyle>
            <a:p>
              <a:r>
                <a:t>geom</a:t>
              </a:r>
            </a:p>
          </p:txBody>
        </p:sp>
      </p:grpSp>
    </p:spTree>
  </p:cSld>
  <p:clrMapOvr>
    <a:masterClrMapping/>
  </p:clrMapOvr>
  <p:transition spd="med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5" name="To make a graph"/>
          <p:cNvSpPr txBox="1"/>
          <p:nvPr/>
        </p:nvSpPr>
        <p:spPr>
          <a:xfrm>
            <a:off x="4007752" y="390574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To make a graph</a:t>
            </a:r>
          </a:p>
        </p:txBody>
      </p:sp>
      <p:grpSp>
        <p:nvGrpSpPr>
          <p:cNvPr id="1334" name="Group"/>
          <p:cNvGrpSpPr/>
          <p:nvPr/>
        </p:nvGrpSpPr>
        <p:grpSpPr>
          <a:xfrm>
            <a:off x="1443760" y="1913155"/>
            <a:ext cx="4931111" cy="11025739"/>
            <a:chOff x="25400" y="0"/>
            <a:chExt cx="4931110" cy="11025738"/>
          </a:xfrm>
        </p:grpSpPr>
        <p:graphicFrame>
          <p:nvGraphicFramePr>
            <p:cNvPr id="1306" name="Table"/>
            <p:cNvGraphicFramePr/>
            <p:nvPr/>
          </p:nvGraphicFramePr>
          <p:xfrm>
            <a:off x="25400" y="1684674"/>
            <a:ext cx="3738739" cy="8663780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934685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934685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934685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  <a:gridCol w="934685">
                    <a:extLst>
                      <a:ext uri="{9D8B030D-6E8A-4147-A177-3AD203B41FA5}">
                        <a16:colId xmlns:a16="http://schemas.microsoft.com/office/drawing/2014/main" val="20003"/>
                      </a:ext>
                    </a:extLst>
                  </a:gridCol>
                </a:tblGrid>
                <a:tr h="535781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000" b="1">
                            <a:solidFill>
                              <a:srgbClr val="FFFFFF"/>
                            </a:solidFill>
                            <a:sym typeface="Helvetica"/>
                          </a:rPr>
                          <a:t>mpg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000" b="1">
                            <a:solidFill>
                              <a:srgbClr val="FFFFFF"/>
                            </a:solidFill>
                            <a:sym typeface="Helvetica"/>
                          </a:rPr>
                          <a:t>cyl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000" b="1">
                            <a:solidFill>
                              <a:srgbClr val="FFFFFF"/>
                            </a:solidFill>
                            <a:sym typeface="Helvetica"/>
                          </a:rPr>
                          <a:t>disp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000" b="1">
                            <a:solidFill>
                              <a:srgbClr val="FFFFFF"/>
                            </a:solidFill>
                            <a:sym typeface="Helvetica"/>
                          </a:rPr>
                          <a:t>hp</a:t>
                        </a:r>
                      </a:p>
                    </a:txBody>
                    <a:tcPr marL="50800" marR="50800" marT="50800" marB="50800" anchor="ctr" horzOverflow="overflow"/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380602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21.0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6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160.0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 b="1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2</a:t>
                        </a:r>
                      </a:p>
                    </a:txBody>
                    <a:tcPr marL="50800" marR="50800" marT="50800" marB="50800" anchor="ctr" horzOverflow="overflow">
                      <a:solidFill>
                        <a:srgbClr val="78AA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380602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21.0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6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160.0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 b="1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2</a:t>
                        </a:r>
                      </a:p>
                    </a:txBody>
                    <a:tcPr marL="50800" marR="50800" marT="50800" marB="50800" anchor="ctr" horzOverflow="overflow">
                      <a:solidFill>
                        <a:srgbClr val="78AA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380602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22.8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4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108.0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 b="1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</a:t>
                        </a:r>
                      </a:p>
                    </a:txBody>
                    <a:tcPr marL="50800" marR="50800" marT="50800" marB="50800" anchor="ctr" horzOverflow="overflow">
                      <a:solidFill>
                        <a:srgbClr val="A8D379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380602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21.4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6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258.0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 b="1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2</a:t>
                        </a:r>
                      </a:p>
                    </a:txBody>
                    <a:tcPr marL="50800" marR="50800" marT="50800" marB="50800" anchor="ctr" horzOverflow="overflow">
                      <a:solidFill>
                        <a:srgbClr val="78AA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4"/>
                    </a:ext>
                  </a:extLst>
                </a:tr>
                <a:tr h="380602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18.7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8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360.0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 b="1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3</a:t>
                        </a:r>
                      </a:p>
                    </a:txBody>
                    <a:tcPr marL="50800" marR="50800" marT="50800" marB="50800" anchor="ctr" horzOverflow="overflow">
                      <a:solidFill>
                        <a:srgbClr val="D77C79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5"/>
                    </a:ext>
                  </a:extLst>
                </a:tr>
                <a:tr h="380602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18.1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6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225.0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 b="1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2</a:t>
                        </a:r>
                      </a:p>
                    </a:txBody>
                    <a:tcPr marL="50800" marR="50800" marT="50800" marB="50800" anchor="ctr" horzOverflow="overflow">
                      <a:solidFill>
                        <a:srgbClr val="78AA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6"/>
                    </a:ext>
                  </a:extLst>
                </a:tr>
                <a:tr h="380602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14.3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8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360.0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 b="1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5</a:t>
                        </a:r>
                      </a:p>
                    </a:txBody>
                    <a:tcPr marL="50800" marR="50800" marT="50800" marB="50800" anchor="ctr" horzOverflow="overflow">
                      <a:solidFill>
                        <a:srgbClr val="A9AB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7"/>
                    </a:ext>
                  </a:extLst>
                </a:tr>
                <a:tr h="380602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24.4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4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146.7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 b="1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</a:t>
                        </a:r>
                      </a:p>
                    </a:txBody>
                    <a:tcPr marL="50800" marR="50800" marT="50800" marB="50800" anchor="ctr" horzOverflow="overflow">
                      <a:solidFill>
                        <a:srgbClr val="A8D379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8"/>
                    </a:ext>
                  </a:extLst>
                </a:tr>
                <a:tr h="380602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22.8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4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140.8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 b="1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</a:t>
                        </a:r>
                      </a:p>
                    </a:txBody>
                    <a:tcPr marL="50800" marR="50800" marT="50800" marB="50800" anchor="ctr" horzOverflow="overflow">
                      <a:solidFill>
                        <a:srgbClr val="A8D379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9"/>
                    </a:ext>
                  </a:extLst>
                </a:tr>
                <a:tr h="380602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19.2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6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167.6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 b="1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2</a:t>
                        </a:r>
                      </a:p>
                    </a:txBody>
                    <a:tcPr marL="50800" marR="50800" marT="50800" marB="50800" anchor="ctr" horzOverflow="overflow">
                      <a:solidFill>
                        <a:srgbClr val="78AA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10"/>
                    </a:ext>
                  </a:extLst>
                </a:tr>
                <a:tr h="380602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17.8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6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167.6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 b="1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2</a:t>
                        </a:r>
                      </a:p>
                    </a:txBody>
                    <a:tcPr marL="50800" marR="50800" marT="50800" marB="50800" anchor="ctr" horzOverflow="overflow">
                      <a:solidFill>
                        <a:srgbClr val="78AA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11"/>
                    </a:ext>
                  </a:extLst>
                </a:tr>
                <a:tr h="380602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16.4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8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275.8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 b="1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3</a:t>
                        </a:r>
                      </a:p>
                    </a:txBody>
                    <a:tcPr marL="50800" marR="50800" marT="50800" marB="50800" anchor="ctr" horzOverflow="overflow">
                      <a:solidFill>
                        <a:srgbClr val="D77C79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12"/>
                    </a:ext>
                  </a:extLst>
                </a:tr>
                <a:tr h="380602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17.3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8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275.8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 b="1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3</a:t>
                        </a:r>
                      </a:p>
                    </a:txBody>
                    <a:tcPr marL="50800" marR="50800" marT="50800" marB="50800" anchor="ctr" horzOverflow="overflow">
                      <a:solidFill>
                        <a:srgbClr val="D77C79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13"/>
                    </a:ext>
                  </a:extLst>
                </a:tr>
                <a:tr h="380602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15.2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8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275.8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 b="1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3</a:t>
                        </a:r>
                      </a:p>
                    </a:txBody>
                    <a:tcPr marL="50800" marR="50800" marT="50800" marB="50800" anchor="ctr" horzOverflow="overflow">
                      <a:solidFill>
                        <a:srgbClr val="D77C79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14"/>
                    </a:ext>
                  </a:extLst>
                </a:tr>
                <a:tr h="380602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10.4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8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472.0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 b="1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4</a:t>
                        </a:r>
                      </a:p>
                    </a:txBody>
                    <a:tcPr marL="50800" marR="50800" marT="50800" marB="50800" anchor="ctr" horzOverflow="overflow">
                      <a:solidFill>
                        <a:srgbClr val="D5D379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15"/>
                    </a:ext>
                  </a:extLst>
                </a:tr>
                <a:tr h="380602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10.4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8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460.0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 b="1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4</a:t>
                        </a:r>
                      </a:p>
                    </a:txBody>
                    <a:tcPr marL="50800" marR="50800" marT="50800" marB="50800" anchor="ctr" horzOverflow="overflow">
                      <a:solidFill>
                        <a:srgbClr val="D5D379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16"/>
                    </a:ext>
                  </a:extLst>
                </a:tr>
                <a:tr h="380602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14.7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8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440.0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 b="1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4</a:t>
                        </a:r>
                      </a:p>
                    </a:txBody>
                    <a:tcPr marL="50800" marR="50800" marT="50800" marB="50800" anchor="ctr" horzOverflow="overflow">
                      <a:solidFill>
                        <a:srgbClr val="D5D379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17"/>
                    </a:ext>
                  </a:extLst>
                </a:tr>
                <a:tr h="380602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32.4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4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78.7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 b="1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</a:t>
                        </a:r>
                      </a:p>
                    </a:txBody>
                    <a:tcPr marL="50800" marR="50800" marT="50800" marB="50800" anchor="ctr" horzOverflow="overflow">
                      <a:solidFill>
                        <a:srgbClr val="A8D379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18"/>
                    </a:ext>
                  </a:extLst>
                </a:tr>
                <a:tr h="380602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30.4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4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75.7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 b="1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</a:t>
                        </a:r>
                      </a:p>
                    </a:txBody>
                    <a:tcPr marL="50800" marR="50800" marT="50800" marB="50800" anchor="ctr" horzOverflow="overflow">
                      <a:solidFill>
                        <a:srgbClr val="A8D379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19"/>
                    </a:ext>
                  </a:extLst>
                </a:tr>
                <a:tr h="380602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33.9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4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71.1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 b="1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</a:t>
                        </a:r>
                      </a:p>
                    </a:txBody>
                    <a:tcPr marL="50800" marR="50800" marT="50800" marB="50800" anchor="ctr" horzOverflow="overflow">
                      <a:solidFill>
                        <a:srgbClr val="A8D379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20"/>
                    </a:ext>
                  </a:extLst>
                </a:tr>
              </a:tbl>
            </a:graphicData>
          </a:graphic>
        </p:graphicFrame>
        <p:sp>
          <p:nvSpPr>
            <p:cNvPr id="1307" name="Circle"/>
            <p:cNvSpPr/>
            <p:nvPr/>
          </p:nvSpPr>
          <p:spPr>
            <a:xfrm>
              <a:off x="4079950" y="3081829"/>
              <a:ext cx="203201" cy="203201"/>
            </a:xfrm>
            <a:prstGeom prst="ellipse">
              <a:avLst/>
            </a:prstGeom>
            <a:solidFill>
              <a:srgbClr val="A8D379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08" name="Circle"/>
            <p:cNvSpPr/>
            <p:nvPr/>
          </p:nvSpPr>
          <p:spPr>
            <a:xfrm>
              <a:off x="4079950" y="3457687"/>
              <a:ext cx="203201" cy="203201"/>
            </a:xfrm>
            <a:prstGeom prst="ellipse">
              <a:avLst/>
            </a:prstGeom>
            <a:solidFill>
              <a:srgbClr val="78AAD6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09" name="Circle"/>
            <p:cNvSpPr/>
            <p:nvPr/>
          </p:nvSpPr>
          <p:spPr>
            <a:xfrm>
              <a:off x="4079950" y="3833545"/>
              <a:ext cx="203201" cy="203201"/>
            </a:xfrm>
            <a:prstGeom prst="ellipse">
              <a:avLst/>
            </a:prstGeom>
            <a:solidFill>
              <a:srgbClr val="D77C79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10" name="Circle"/>
            <p:cNvSpPr/>
            <p:nvPr/>
          </p:nvSpPr>
          <p:spPr>
            <a:xfrm>
              <a:off x="4079950" y="4209403"/>
              <a:ext cx="203201" cy="203201"/>
            </a:xfrm>
            <a:prstGeom prst="ellipse">
              <a:avLst/>
            </a:prstGeom>
            <a:solidFill>
              <a:srgbClr val="78AAD6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11" name="Circle"/>
            <p:cNvSpPr/>
            <p:nvPr/>
          </p:nvSpPr>
          <p:spPr>
            <a:xfrm>
              <a:off x="4079950" y="4585260"/>
              <a:ext cx="203201" cy="203201"/>
            </a:xfrm>
            <a:prstGeom prst="ellipse">
              <a:avLst/>
            </a:prstGeom>
            <a:solidFill>
              <a:srgbClr val="A9ABD6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12" name="Circle"/>
            <p:cNvSpPr/>
            <p:nvPr/>
          </p:nvSpPr>
          <p:spPr>
            <a:xfrm>
              <a:off x="4079950" y="4961118"/>
              <a:ext cx="203201" cy="203201"/>
            </a:xfrm>
            <a:prstGeom prst="ellipse">
              <a:avLst/>
            </a:prstGeom>
            <a:solidFill>
              <a:srgbClr val="A8D379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13" name="Circle"/>
            <p:cNvSpPr/>
            <p:nvPr/>
          </p:nvSpPr>
          <p:spPr>
            <a:xfrm>
              <a:off x="4079950" y="5336975"/>
              <a:ext cx="203201" cy="203201"/>
            </a:xfrm>
            <a:prstGeom prst="ellipse">
              <a:avLst/>
            </a:prstGeom>
            <a:solidFill>
              <a:srgbClr val="A8D379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14" name="Circle"/>
            <p:cNvSpPr/>
            <p:nvPr/>
          </p:nvSpPr>
          <p:spPr>
            <a:xfrm>
              <a:off x="4079950" y="5712834"/>
              <a:ext cx="203201" cy="203201"/>
            </a:xfrm>
            <a:prstGeom prst="ellipse">
              <a:avLst/>
            </a:prstGeom>
            <a:solidFill>
              <a:srgbClr val="78AAD6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15" name="Circle"/>
            <p:cNvSpPr/>
            <p:nvPr/>
          </p:nvSpPr>
          <p:spPr>
            <a:xfrm>
              <a:off x="4079950" y="6088691"/>
              <a:ext cx="203201" cy="203201"/>
            </a:xfrm>
            <a:prstGeom prst="ellipse">
              <a:avLst/>
            </a:prstGeom>
            <a:solidFill>
              <a:srgbClr val="78AAD6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16" name="Circle"/>
            <p:cNvSpPr/>
            <p:nvPr/>
          </p:nvSpPr>
          <p:spPr>
            <a:xfrm>
              <a:off x="4079950" y="6464549"/>
              <a:ext cx="203201" cy="203201"/>
            </a:xfrm>
            <a:prstGeom prst="ellipse">
              <a:avLst/>
            </a:prstGeom>
            <a:solidFill>
              <a:srgbClr val="D77C79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17" name="Circle"/>
            <p:cNvSpPr/>
            <p:nvPr/>
          </p:nvSpPr>
          <p:spPr>
            <a:xfrm>
              <a:off x="4079950" y="2705971"/>
              <a:ext cx="203201" cy="203201"/>
            </a:xfrm>
            <a:prstGeom prst="ellipse">
              <a:avLst/>
            </a:prstGeom>
            <a:solidFill>
              <a:srgbClr val="78AAD6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18" name="Circle"/>
            <p:cNvSpPr/>
            <p:nvPr/>
          </p:nvSpPr>
          <p:spPr>
            <a:xfrm>
              <a:off x="4079950" y="2330113"/>
              <a:ext cx="203201" cy="203201"/>
            </a:xfrm>
            <a:prstGeom prst="ellipse">
              <a:avLst/>
            </a:prstGeom>
            <a:solidFill>
              <a:srgbClr val="78AAD6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19" name="Circle"/>
            <p:cNvSpPr/>
            <p:nvPr/>
          </p:nvSpPr>
          <p:spPr>
            <a:xfrm>
              <a:off x="4079950" y="6840407"/>
              <a:ext cx="203201" cy="203201"/>
            </a:xfrm>
            <a:prstGeom prst="ellipse">
              <a:avLst/>
            </a:prstGeom>
            <a:solidFill>
              <a:srgbClr val="D77C79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20" name="Circle"/>
            <p:cNvSpPr/>
            <p:nvPr/>
          </p:nvSpPr>
          <p:spPr>
            <a:xfrm>
              <a:off x="4079950" y="7216264"/>
              <a:ext cx="203201" cy="203201"/>
            </a:xfrm>
            <a:prstGeom prst="ellipse">
              <a:avLst/>
            </a:prstGeom>
            <a:solidFill>
              <a:srgbClr val="D77C79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21" name="Circle"/>
            <p:cNvSpPr/>
            <p:nvPr/>
          </p:nvSpPr>
          <p:spPr>
            <a:xfrm>
              <a:off x="4079950" y="7592123"/>
              <a:ext cx="203201" cy="203201"/>
            </a:xfrm>
            <a:prstGeom prst="ellipse">
              <a:avLst/>
            </a:prstGeom>
            <a:solidFill>
              <a:srgbClr val="D5D379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22" name="Circle"/>
            <p:cNvSpPr/>
            <p:nvPr/>
          </p:nvSpPr>
          <p:spPr>
            <a:xfrm>
              <a:off x="4079950" y="7967981"/>
              <a:ext cx="203201" cy="203201"/>
            </a:xfrm>
            <a:prstGeom prst="ellipse">
              <a:avLst/>
            </a:prstGeom>
            <a:solidFill>
              <a:srgbClr val="D5D379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23" name="Circle"/>
            <p:cNvSpPr/>
            <p:nvPr/>
          </p:nvSpPr>
          <p:spPr>
            <a:xfrm>
              <a:off x="4079950" y="8343838"/>
              <a:ext cx="203201" cy="203201"/>
            </a:xfrm>
            <a:prstGeom prst="ellipse">
              <a:avLst/>
            </a:prstGeom>
            <a:solidFill>
              <a:srgbClr val="D5D379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24" name="Circle"/>
            <p:cNvSpPr/>
            <p:nvPr/>
          </p:nvSpPr>
          <p:spPr>
            <a:xfrm>
              <a:off x="4079950" y="8719696"/>
              <a:ext cx="203201" cy="203201"/>
            </a:xfrm>
            <a:prstGeom prst="ellipse">
              <a:avLst/>
            </a:prstGeom>
            <a:solidFill>
              <a:srgbClr val="A8D379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25" name="Circle"/>
            <p:cNvSpPr/>
            <p:nvPr/>
          </p:nvSpPr>
          <p:spPr>
            <a:xfrm>
              <a:off x="4079950" y="9095554"/>
              <a:ext cx="203201" cy="203201"/>
            </a:xfrm>
            <a:prstGeom prst="ellipse">
              <a:avLst/>
            </a:prstGeom>
            <a:solidFill>
              <a:srgbClr val="A8D379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26" name="Circle"/>
            <p:cNvSpPr/>
            <p:nvPr/>
          </p:nvSpPr>
          <p:spPr>
            <a:xfrm>
              <a:off x="4079950" y="9471412"/>
              <a:ext cx="203201" cy="203201"/>
            </a:xfrm>
            <a:prstGeom prst="ellipse">
              <a:avLst/>
            </a:prstGeom>
            <a:solidFill>
              <a:srgbClr val="A8D379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27" name="data"/>
            <p:cNvSpPr txBox="1"/>
            <p:nvPr/>
          </p:nvSpPr>
          <p:spPr>
            <a:xfrm>
              <a:off x="1128279" y="10244433"/>
              <a:ext cx="1541452" cy="7778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>
              <a:lvl1pPr>
                <a:defRPr sz="4000">
                  <a:latin typeface="Source Sans Pro Semibold"/>
                  <a:ea typeface="Source Sans Pro Semibold"/>
                  <a:cs typeface="Source Sans Pro Semibold"/>
                  <a:sym typeface="Source Sans Pro Semibold"/>
                </a:defRPr>
              </a:lvl1pPr>
            </a:lstStyle>
            <a:p>
              <a:r>
                <a:t>data</a:t>
              </a:r>
            </a:p>
          </p:txBody>
        </p:sp>
        <p:sp>
          <p:nvSpPr>
            <p:cNvPr id="1328" name="geom"/>
            <p:cNvSpPr txBox="1"/>
            <p:nvPr/>
          </p:nvSpPr>
          <p:spPr>
            <a:xfrm>
              <a:off x="3415058" y="10247862"/>
              <a:ext cx="1541452" cy="7778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>
              <a:lvl1pPr>
                <a:defRPr sz="4000">
                  <a:latin typeface="Source Sans Pro Semibold"/>
                  <a:ea typeface="Source Sans Pro Semibold"/>
                  <a:cs typeface="Source Sans Pro Semibold"/>
                  <a:sym typeface="Source Sans Pro Semibold"/>
                </a:defRPr>
              </a:lvl1pPr>
            </a:lstStyle>
            <a:p>
              <a:r>
                <a:t>geom</a:t>
              </a:r>
            </a:p>
          </p:txBody>
        </p:sp>
        <p:grpSp>
          <p:nvGrpSpPr>
            <p:cNvPr id="1333" name="Group"/>
            <p:cNvGrpSpPr/>
            <p:nvPr/>
          </p:nvGrpSpPr>
          <p:grpSpPr>
            <a:xfrm>
              <a:off x="70868" y="0"/>
              <a:ext cx="3748799" cy="1829745"/>
              <a:chOff x="0" y="0"/>
              <a:chExt cx="3748797" cy="1829744"/>
            </a:xfrm>
          </p:grpSpPr>
          <p:sp>
            <p:nvSpPr>
              <p:cNvPr id="1329" name="Group"/>
              <p:cNvSpPr txBox="1"/>
              <p:nvPr/>
            </p:nvSpPr>
            <p:spPr>
              <a:xfrm>
                <a:off x="0" y="0"/>
                <a:ext cx="3656273" cy="77787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>
                <a:lvl1pPr>
                  <a:defRPr sz="4000">
                    <a:latin typeface="Source Sans Pro Semibold"/>
                    <a:ea typeface="Source Sans Pro Semibold"/>
                    <a:cs typeface="Source Sans Pro Semibold"/>
                    <a:sym typeface="Source Sans Pro Semibold"/>
                  </a:defRPr>
                </a:lvl1pPr>
              </a:lstStyle>
              <a:p>
                <a:r>
                  <a:t>mappings</a:t>
                </a:r>
              </a:p>
            </p:txBody>
          </p:sp>
          <p:grpSp>
            <p:nvGrpSpPr>
              <p:cNvPr id="1332" name="Group"/>
              <p:cNvGrpSpPr/>
              <p:nvPr/>
            </p:nvGrpSpPr>
            <p:grpSpPr>
              <a:xfrm>
                <a:off x="2721126" y="771942"/>
                <a:ext cx="1027672" cy="1057803"/>
                <a:chOff x="0" y="-11323"/>
                <a:chExt cx="1027670" cy="1057802"/>
              </a:xfrm>
            </p:grpSpPr>
            <p:sp>
              <p:nvSpPr>
                <p:cNvPr id="1330" name="fill"/>
                <p:cNvSpPr txBox="1"/>
                <p:nvPr/>
              </p:nvSpPr>
              <p:spPr>
                <a:xfrm>
                  <a:off x="0" y="-11324"/>
                  <a:ext cx="1027671" cy="57467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a14="http://schemas.microsoft.com/office/mac/drawingml/2011/main" val="1"/>
                  </a:ext>
                </a:extLst>
              </p:spPr>
              <p:txBody>
                <a:bodyPr wrap="square" lIns="71437" tIns="71437" rIns="71437" bIns="71437" numCol="1" anchor="ctr">
                  <a:spAutoFit/>
                </a:bodyPr>
                <a:lstStyle>
                  <a:lvl1pPr>
                    <a:defRPr sz="2700">
                      <a:solidFill>
                        <a:srgbClr val="53585F"/>
                      </a:solidFill>
                      <a:latin typeface="Source Sans Pro Semibold"/>
                      <a:ea typeface="Source Sans Pro Semibold"/>
                      <a:cs typeface="Source Sans Pro Semibold"/>
                      <a:sym typeface="Source Sans Pro Semibold"/>
                    </a:defRPr>
                  </a:lvl1pPr>
                </a:lstStyle>
                <a:p>
                  <a:r>
                    <a:t>fill</a:t>
                  </a:r>
                </a:p>
              </p:txBody>
            </p:sp>
            <p:sp>
              <p:nvSpPr>
                <p:cNvPr id="1331" name="Double Arrow"/>
                <p:cNvSpPr/>
                <p:nvPr/>
              </p:nvSpPr>
              <p:spPr>
                <a:xfrm rot="16200000">
                  <a:off x="255030" y="648452"/>
                  <a:ext cx="517610" cy="278445"/>
                </a:xfrm>
                <a:prstGeom prst="leftRightArrow">
                  <a:avLst>
                    <a:gd name="adj1" fmla="val 38643"/>
                    <a:gd name="adj2" fmla="val 45726"/>
                  </a:avLst>
                </a:prstGeom>
                <a:solidFill>
                  <a:srgbClr val="FFFFFF"/>
                </a:solidFill>
                <a:ln w="254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</p:grpSp>
      </p:grpSp>
      <p:pic>
        <p:nvPicPr>
          <p:cNvPr id="1335" name="ggplot2-hex.png" descr="ggplot2-h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133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337" name="Square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338" name="Square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339" name="Rectangle"/>
          <p:cNvSpPr/>
          <p:nvPr/>
        </p:nvSpPr>
        <p:spPr>
          <a:xfrm>
            <a:off x="6369364" y="5815495"/>
            <a:ext cx="16589927" cy="250857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340" name="ggplot(data = &lt;DATA&gt;) +…"/>
          <p:cNvSpPr txBox="1"/>
          <p:nvPr/>
        </p:nvSpPr>
        <p:spPr>
          <a:xfrm>
            <a:off x="6555619" y="6135379"/>
            <a:ext cx="16368496" cy="20664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8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(data = 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&lt;DATA&gt;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+</a:t>
            </a:r>
          </a:p>
          <a:p>
            <a:pPr algn="l">
              <a:spcBef>
                <a:spcPts val="1500"/>
              </a:spcBef>
              <a:defRPr sz="48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&lt;GEOM_FUNCTION&gt;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(mapping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&lt;MAPPINGS&gt;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</p:txBody>
      </p:sp>
      <p:sp>
        <p:nvSpPr>
          <p:cNvPr id="1341" name="Pick a data set"/>
          <p:cNvSpPr txBox="1"/>
          <p:nvPr/>
        </p:nvSpPr>
        <p:spPr>
          <a:xfrm>
            <a:off x="8873249" y="3424072"/>
            <a:ext cx="6637502" cy="12765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marL="990600" indent="-990600" algn="l">
              <a:spcBef>
                <a:spcPts val="4100"/>
              </a:spcBef>
              <a:buSzPct val="100000"/>
              <a:buAutoNum type="arabicPeriod"/>
              <a:defRPr sz="67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Pick a </a:t>
            </a:r>
            <a:r>
              <a:rPr b="1"/>
              <a:t>data</a:t>
            </a:r>
            <a:r>
              <a:t> set</a:t>
            </a:r>
          </a:p>
        </p:txBody>
      </p:sp>
      <p:sp>
        <p:nvSpPr>
          <p:cNvPr id="1342" name="Choose a geom to display cases"/>
          <p:cNvSpPr txBox="1"/>
          <p:nvPr/>
        </p:nvSpPr>
        <p:spPr>
          <a:xfrm>
            <a:off x="6447273" y="9636530"/>
            <a:ext cx="7174764" cy="29599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990600" indent="-990600" algn="l">
              <a:spcBef>
                <a:spcPts val="4100"/>
              </a:spcBef>
              <a:buSzPct val="100000"/>
              <a:buAutoNum type="arabicPeriod" startAt="2"/>
              <a:defRPr sz="67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Choose a </a:t>
            </a:r>
            <a:r>
              <a:rPr b="1"/>
              <a:t>geom</a:t>
            </a:r>
            <a:r>
              <a:t> to display cases</a:t>
            </a:r>
          </a:p>
        </p:txBody>
      </p:sp>
      <p:sp>
        <p:nvSpPr>
          <p:cNvPr id="1343" name="Map aesthetic properties to variables"/>
          <p:cNvSpPr txBox="1"/>
          <p:nvPr/>
        </p:nvSpPr>
        <p:spPr>
          <a:xfrm>
            <a:off x="17146618" y="9194330"/>
            <a:ext cx="6798895" cy="38157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990600" indent="-990600" algn="l">
              <a:spcBef>
                <a:spcPts val="4100"/>
              </a:spcBef>
              <a:buSzPct val="100000"/>
              <a:buAutoNum type="arabicPeriod" startAt="3"/>
              <a:defRPr sz="67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1"/>
              <a:t>Map</a:t>
            </a:r>
            <a:r>
              <a:t> aesthetic properties to variables</a:t>
            </a:r>
          </a:p>
        </p:txBody>
      </p:sp>
      <p:sp>
        <p:nvSpPr>
          <p:cNvPr id="1344" name="Line"/>
          <p:cNvSpPr/>
          <p:nvPr/>
        </p:nvSpPr>
        <p:spPr>
          <a:xfrm flipV="1">
            <a:off x="12966065" y="4795028"/>
            <a:ext cx="1" cy="1245978"/>
          </a:xfrm>
          <a:prstGeom prst="line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345" name="Line"/>
          <p:cNvSpPr/>
          <p:nvPr/>
        </p:nvSpPr>
        <p:spPr>
          <a:xfrm flipV="1">
            <a:off x="9665695" y="8041823"/>
            <a:ext cx="737919" cy="1596440"/>
          </a:xfrm>
          <a:prstGeom prst="line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346" name="Line"/>
          <p:cNvSpPr/>
          <p:nvPr/>
        </p:nvSpPr>
        <p:spPr>
          <a:xfrm flipH="1" flipV="1">
            <a:off x="19417754" y="8050021"/>
            <a:ext cx="686061" cy="1245503"/>
          </a:xfrm>
          <a:prstGeom prst="line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78AAD6"/>
            </a:gs>
            <a:gs pos="51575">
              <a:srgbClr val="78AAD6"/>
            </a:gs>
            <a:gs pos="100000">
              <a:srgbClr val="5C92C0"/>
            </a:gs>
            <a:gs pos="100000">
              <a:srgbClr val="407AAA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8" name="What else?"/>
          <p:cNvSpPr txBox="1">
            <a:spLocks noGrp="1"/>
          </p:cNvSpPr>
          <p:nvPr>
            <p:ph type="title"/>
          </p:nvPr>
        </p:nvSpPr>
        <p:spPr>
          <a:xfrm>
            <a:off x="831199" y="2868977"/>
            <a:ext cx="22721602" cy="7978046"/>
          </a:xfrm>
          <a:prstGeom prst="rect">
            <a:avLst/>
          </a:prstGeom>
        </p:spPr>
        <p:txBody>
          <a:bodyPr/>
          <a:lstStyle>
            <a:lvl1pPr>
              <a:defRPr sz="20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What else?</a:t>
            </a:r>
          </a:p>
        </p:txBody>
      </p:sp>
      <p:pic>
        <p:nvPicPr>
          <p:cNvPr id="1349" name="image2.png" descr="image2.png"/>
          <p:cNvPicPr>
            <a:picLocks noChangeAspect="1"/>
          </p:cNvPicPr>
          <p:nvPr/>
        </p:nvPicPr>
        <p:blipFill>
          <a:blip r:embed="rId2">
            <a:alphaModFix amt="5000"/>
            <a:extLst/>
          </a:blip>
          <a:stretch>
            <a:fillRect/>
          </a:stretch>
        </p:blipFill>
        <p:spPr>
          <a:xfrm>
            <a:off x="17445533" y="7107732"/>
            <a:ext cx="7624268" cy="76242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1" name="ggplot2-hex.png" descr="ggplot2-h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135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pic>
        <p:nvPicPr>
          <p:cNvPr id="1353" name="Rplot.png" descr="Rplot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410587" y="3267575"/>
            <a:ext cx="17562826" cy="10160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5" name="Rplot01.png" descr="Rplot0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10587" y="3267575"/>
            <a:ext cx="17562826" cy="1016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56" name="ggplot2-hex.png" descr="ggplot2-hex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1357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1358" name="Position Adjustments"/>
          <p:cNvSpPr txBox="1"/>
          <p:nvPr/>
        </p:nvSpPr>
        <p:spPr>
          <a:xfrm>
            <a:off x="4007752" y="171726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Position Adjustments</a:t>
            </a:r>
          </a:p>
        </p:txBody>
      </p:sp>
      <p:sp>
        <p:nvSpPr>
          <p:cNvPr id="1359" name="How overlapping objects are arranged"/>
          <p:cNvSpPr txBox="1"/>
          <p:nvPr/>
        </p:nvSpPr>
        <p:spPr>
          <a:xfrm>
            <a:off x="1740954" y="1895295"/>
            <a:ext cx="20902092" cy="15773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How overlapping objects are arranged</a:t>
            </a:r>
          </a:p>
        </p:txBody>
      </p:sp>
    </p:spTree>
  </p:cSld>
  <p:clrMapOvr>
    <a:masterClrMapping/>
  </p:clrMapOvr>
  <p:transition spd="med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1" name="Rplot02.png" descr="Rplot0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10587" y="3267575"/>
            <a:ext cx="17562826" cy="1016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62" name="ggplot2-hex.png" descr="ggplot2-hex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136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1364" name="Themes"/>
          <p:cNvSpPr txBox="1"/>
          <p:nvPr/>
        </p:nvSpPr>
        <p:spPr>
          <a:xfrm>
            <a:off x="4007752" y="171726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Themes</a:t>
            </a:r>
          </a:p>
        </p:txBody>
      </p:sp>
      <p:sp>
        <p:nvSpPr>
          <p:cNvPr id="1365" name="Visual appearance of non-data elements"/>
          <p:cNvSpPr txBox="1"/>
          <p:nvPr/>
        </p:nvSpPr>
        <p:spPr>
          <a:xfrm>
            <a:off x="1740954" y="1895295"/>
            <a:ext cx="20902092" cy="15773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Visual appearance of non-data elements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gplot2-hex.png" descr="ggplot2-h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14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pic>
        <p:nvPicPr>
          <p:cNvPr id="147" name="plot2.png" descr="plot2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443560" y="1052952"/>
            <a:ext cx="13496880" cy="10594096"/>
          </a:xfrm>
          <a:prstGeom prst="rect">
            <a:avLst/>
          </a:prstGeom>
          <a:ln w="12700">
            <a:miter lim="400000"/>
          </a:ln>
        </p:spPr>
      </p:pic>
      <p:sp>
        <p:nvSpPr>
          <p:cNvPr id="148" name="ggplot(data = mpg) +…"/>
          <p:cNvSpPr txBox="1"/>
          <p:nvPr/>
        </p:nvSpPr>
        <p:spPr>
          <a:xfrm>
            <a:off x="2920862" y="11414611"/>
            <a:ext cx="18542277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(data = mpg) +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geom_point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(mapping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(x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displ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y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hwy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</p:txBody>
      </p:sp>
      <p:sp>
        <p:nvSpPr>
          <p:cNvPr id="149" name="Line"/>
          <p:cNvSpPr/>
          <p:nvPr/>
        </p:nvSpPr>
        <p:spPr>
          <a:xfrm flipH="1" flipV="1">
            <a:off x="3970882" y="2759961"/>
            <a:ext cx="14234049" cy="9012333"/>
          </a:xfrm>
          <a:prstGeom prst="line">
            <a:avLst/>
          </a:prstGeom>
          <a:ln w="635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9" grpId="1" animBg="1" advAuto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7" name="Rplot03.png" descr="Rplot0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10587" y="3267575"/>
            <a:ext cx="17562826" cy="1016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68" name="ggplot2-hex.png" descr="ggplot2-hex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136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1370" name="Scales"/>
          <p:cNvSpPr txBox="1"/>
          <p:nvPr/>
        </p:nvSpPr>
        <p:spPr>
          <a:xfrm>
            <a:off x="4007752" y="171726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Scales</a:t>
            </a:r>
          </a:p>
        </p:txBody>
      </p:sp>
      <p:sp>
        <p:nvSpPr>
          <p:cNvPr id="1371" name="Customize color scales, other mappings"/>
          <p:cNvSpPr txBox="1"/>
          <p:nvPr/>
        </p:nvSpPr>
        <p:spPr>
          <a:xfrm>
            <a:off x="1740954" y="1895295"/>
            <a:ext cx="20902092" cy="15773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Customize color scales, other mappings</a:t>
            </a:r>
          </a:p>
        </p:txBody>
      </p:sp>
    </p:spTree>
  </p:cSld>
  <p:clrMapOvr>
    <a:masterClrMapping/>
  </p:clrMapOvr>
  <p:transition spd="med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3" name="ggplot2-hex.png" descr="ggplot2-h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137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375" name="Facets"/>
          <p:cNvSpPr txBox="1"/>
          <p:nvPr/>
        </p:nvSpPr>
        <p:spPr>
          <a:xfrm>
            <a:off x="4007752" y="171726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Facets</a:t>
            </a:r>
          </a:p>
        </p:txBody>
      </p:sp>
      <p:sp>
        <p:nvSpPr>
          <p:cNvPr id="1376" name="Subplots that display subsets of the data."/>
          <p:cNvSpPr txBox="1"/>
          <p:nvPr/>
        </p:nvSpPr>
        <p:spPr>
          <a:xfrm>
            <a:off x="1740954" y="1895295"/>
            <a:ext cx="20902092" cy="15773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Subplots that display subsets of the data.</a:t>
            </a:r>
          </a:p>
        </p:txBody>
      </p:sp>
      <p:pic>
        <p:nvPicPr>
          <p:cNvPr id="1377" name="Rplot04.png" descr="Rplot04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519487" y="3266953"/>
            <a:ext cx="17564977" cy="1016124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9" name="Rplot05.png" descr="Rplot0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87703" y="2098283"/>
            <a:ext cx="20156428" cy="11660385"/>
          </a:xfrm>
          <a:prstGeom prst="rect">
            <a:avLst/>
          </a:prstGeom>
          <a:ln w="12700">
            <a:miter lim="400000"/>
          </a:ln>
        </p:spPr>
      </p:pic>
      <p:pic>
        <p:nvPicPr>
          <p:cNvPr id="1380" name="ggplot2-hex.png" descr="ggplot2-hex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138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1382" name="Coordinate systems"/>
          <p:cNvSpPr txBox="1"/>
          <p:nvPr/>
        </p:nvSpPr>
        <p:spPr>
          <a:xfrm>
            <a:off x="4007752" y="171726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Coordinate systems</a:t>
            </a:r>
          </a:p>
        </p:txBody>
      </p:sp>
    </p:spTree>
  </p:cSld>
  <p:clrMapOvr>
    <a:masterClrMapping/>
  </p:clrMapOvr>
  <p:transition spd="med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4" name="Rplot06.png" descr="Rplot0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15329" y="2099175"/>
            <a:ext cx="20153342" cy="11658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85" name="ggplot2-hex.png" descr="ggplot2-hex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138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1387" name="Titles and captions"/>
          <p:cNvSpPr txBox="1"/>
          <p:nvPr/>
        </p:nvSpPr>
        <p:spPr>
          <a:xfrm>
            <a:off x="4007752" y="171726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Titles and captions</a:t>
            </a:r>
          </a:p>
        </p:txBody>
      </p:sp>
      <p:pic>
        <p:nvPicPr>
          <p:cNvPr id="1388" name="Rplot05.png" descr="Rplot05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701722" y="3233423"/>
            <a:ext cx="16815456" cy="972765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0" name="ggplot2-hex.png" descr="ggplot2-h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139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392" name="Square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393" name="Square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394" name="Make any plot by filling in the parameters of this template"/>
          <p:cNvSpPr txBox="1"/>
          <p:nvPr/>
        </p:nvSpPr>
        <p:spPr>
          <a:xfrm>
            <a:off x="1808267" y="2790863"/>
            <a:ext cx="21080801" cy="15562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spcBef>
                <a:spcPts val="4100"/>
              </a:spcBef>
              <a:defRPr sz="67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Make any plot by filling in the parameters of this template</a:t>
            </a:r>
          </a:p>
        </p:txBody>
      </p:sp>
      <p:sp>
        <p:nvSpPr>
          <p:cNvPr id="1395" name="A ggplot2 template"/>
          <p:cNvSpPr txBox="1"/>
          <p:nvPr/>
        </p:nvSpPr>
        <p:spPr>
          <a:xfrm>
            <a:off x="4007752" y="676603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 ggplot2 template</a:t>
            </a:r>
          </a:p>
        </p:txBody>
      </p:sp>
      <p:pic>
        <p:nvPicPr>
          <p:cNvPr id="1396" name="ggplot2-cheatsheet-2.1.001.jpeg" descr="ggplot2-cheatsheet-2.1.001.jpe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5606188" y="5553349"/>
            <a:ext cx="6812571" cy="5264260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1397" name="Rectangle"/>
          <p:cNvSpPr/>
          <p:nvPr/>
        </p:nvSpPr>
        <p:spPr>
          <a:xfrm>
            <a:off x="15772555" y="8410874"/>
            <a:ext cx="1514156" cy="957819"/>
          </a:xfrm>
          <a:prstGeom prst="rect">
            <a:avLst/>
          </a:prstGeom>
          <a:solidFill>
            <a:srgbClr val="000000">
              <a:alpha val="25000"/>
            </a:srgbClr>
          </a:solidFill>
          <a:ln w="254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398" name="Shape"/>
          <p:cNvSpPr/>
          <p:nvPr/>
        </p:nvSpPr>
        <p:spPr>
          <a:xfrm>
            <a:off x="13038342" y="4413033"/>
            <a:ext cx="4250407" cy="77574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174" y="0"/>
                </a:moveTo>
                <a:lnTo>
                  <a:pt x="21600" y="11221"/>
                </a:lnTo>
                <a:lnTo>
                  <a:pt x="21540" y="13764"/>
                </a:lnTo>
                <a:lnTo>
                  <a:pt x="5216" y="21600"/>
                </a:lnTo>
                <a:lnTo>
                  <a:pt x="0" y="10465"/>
                </a:lnTo>
                <a:lnTo>
                  <a:pt x="5174" y="0"/>
                </a:lnTo>
                <a:close/>
              </a:path>
            </a:pathLst>
          </a:custGeom>
          <a:solidFill>
            <a:srgbClr val="000000">
              <a:alpha val="25000"/>
            </a:srgbClr>
          </a:solidFill>
          <a:ln w="12700"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pic>
        <p:nvPicPr>
          <p:cNvPr id="1399" name="pdf-template.pdf" descr="pdf-template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965241" y="4428583"/>
            <a:ext cx="12091975" cy="7739107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</p:spTree>
  </p:cSld>
  <p:clrMapOvr>
    <a:masterClrMapping/>
  </p:clrMapOvr>
  <p:transition spd="med"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1" name="ggplot2-hex.png" descr="ggplot2-h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140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403" name="Square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404" name="Square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405" name="ggplot2.tidyverse.org"/>
          <p:cNvSpPr txBox="1"/>
          <p:nvPr/>
        </p:nvSpPr>
        <p:spPr>
          <a:xfrm>
            <a:off x="4007752" y="676603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 u="sng"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ggplot2.tidyverse.org</a:t>
            </a:r>
          </a:p>
        </p:txBody>
      </p:sp>
      <p:pic>
        <p:nvPicPr>
          <p:cNvPr id="1406" name="Screen Shot 2017-08-03 at 4.00.15 PM.png" descr="Screen Shot 2017-08-03 at 4.00.15 PM.png"/>
          <p:cNvPicPr>
            <a:picLocks noChangeAspect="1"/>
          </p:cNvPicPr>
          <p:nvPr/>
        </p:nvPicPr>
        <p:blipFill rotWithShape="1">
          <a:blip r:embed="rId5">
            <a:extLst/>
          </a:blip>
          <a:srcRect b="46238"/>
          <a:stretch/>
        </p:blipFill>
        <p:spPr>
          <a:xfrm>
            <a:off x="2593803" y="2938565"/>
            <a:ext cx="19196394" cy="970477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8" name="Your Turn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</a:t>
            </a:r>
          </a:p>
        </p:txBody>
      </p:sp>
      <p:sp>
        <p:nvSpPr>
          <p:cNvPr id="1409" name="Open 02-Transform-Data.Rmd."/>
          <p:cNvSpPr txBox="1">
            <a:spLocks noGrp="1"/>
          </p:cNvSpPr>
          <p:nvPr>
            <p:ph type="body" sz="quarter" idx="4294967295"/>
          </p:nvPr>
        </p:nvSpPr>
        <p:spPr>
          <a:xfrm>
            <a:off x="5965037" y="3006868"/>
            <a:ext cx="12453926" cy="4539549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7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Open </a:t>
            </a:r>
            <a:r>
              <a:rPr b="1"/>
              <a:t>02-Transform-Data.Rmd</a:t>
            </a:r>
            <a:r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C93401-2E18-44B4-9AD6-C10689BA3DC7}"/>
              </a:ext>
            </a:extLst>
          </p:cNvPr>
          <p:cNvSpPr txBox="1"/>
          <p:nvPr/>
        </p:nvSpPr>
        <p:spPr>
          <a:xfrm>
            <a:off x="20083827" y="11766997"/>
            <a:ext cx="2854948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1 minute</a:t>
            </a:r>
            <a:endParaRPr kumimoji="0" lang="en-GB" sz="5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  <p:transition spd="med"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&quot;Initialize&quot; a plot with ggplot()…"/>
          <p:cNvSpPr txBox="1"/>
          <p:nvPr/>
        </p:nvSpPr>
        <p:spPr>
          <a:xfrm>
            <a:off x="1207045" y="2093557"/>
            <a:ext cx="18608860" cy="27620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1079500" indent="-1079500" algn="l">
              <a:spcBef>
                <a:spcPts val="4100"/>
              </a:spcBef>
              <a:buSzPct val="100000"/>
              <a:buAutoNum type="arabicPeriod"/>
              <a:defRPr sz="67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"Initialize" a plot with ggplot()</a:t>
            </a:r>
          </a:p>
          <a:p>
            <a:pPr marL="1079500" indent="-1079500" algn="l">
              <a:spcBef>
                <a:spcPts val="4100"/>
              </a:spcBef>
              <a:buSzPct val="100000"/>
              <a:buAutoNum type="arabicPeriod"/>
              <a:defRPr sz="67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Add layers with geom_ functions</a:t>
            </a:r>
          </a:p>
        </p:txBody>
      </p:sp>
      <p:pic>
        <p:nvPicPr>
          <p:cNvPr id="152" name="ggplot2-hex.png" descr="ggplot2-h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15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54" name="Square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55" name="Square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56" name="Rectangle"/>
          <p:cNvSpPr/>
          <p:nvPr/>
        </p:nvSpPr>
        <p:spPr>
          <a:xfrm>
            <a:off x="1200604" y="5221893"/>
            <a:ext cx="21982793" cy="3111885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57" name="ggplot(data = mpg) +…"/>
          <p:cNvSpPr txBox="1"/>
          <p:nvPr/>
        </p:nvSpPr>
        <p:spPr>
          <a:xfrm>
            <a:off x="1386859" y="5541777"/>
            <a:ext cx="21610282" cy="26687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6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(data =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mpg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+</a:t>
            </a:r>
          </a:p>
          <a:p>
            <a:pPr algn="l">
              <a:spcBef>
                <a:spcPts val="1500"/>
              </a:spcBef>
              <a:defRPr sz="6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geom_point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(mapping =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x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displ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y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hwy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</p:txBody>
      </p:sp>
    </p:spTree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6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508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6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508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</TotalTime>
  <Words>3091</Words>
  <Application>Microsoft Office PowerPoint</Application>
  <PresentationFormat>Custom</PresentationFormat>
  <Paragraphs>1294</Paragraphs>
  <Slides>87</Slides>
  <Notes>0</Notes>
  <HiddenSlides>2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87</vt:i4>
      </vt:variant>
    </vt:vector>
  </HeadingPairs>
  <TitlesOfParts>
    <vt:vector size="100" baseType="lpstr">
      <vt:lpstr>Arial</vt:lpstr>
      <vt:lpstr>Courier New</vt:lpstr>
      <vt:lpstr>Gill Sans</vt:lpstr>
      <vt:lpstr>Gill Sans Light</vt:lpstr>
      <vt:lpstr>Helvetica</vt:lpstr>
      <vt:lpstr>Helvetica Neue</vt:lpstr>
      <vt:lpstr>Lucida Grande</vt:lpstr>
      <vt:lpstr>Monaco</vt:lpstr>
      <vt:lpstr>Source Sans Pro</vt:lpstr>
      <vt:lpstr>Source Sans Pro ExtraLight</vt:lpstr>
      <vt:lpstr>Source Sans Pro Light</vt:lpstr>
      <vt:lpstr>Source Sans Pro Semibold</vt:lpstr>
      <vt:lpstr>White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Quiz</vt:lpstr>
      <vt:lpstr>Your Turn 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Mappings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Your Turn 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Geoms</vt:lpstr>
      <vt:lpstr>PowerPoint Presentation</vt:lpstr>
      <vt:lpstr>PowerPoint Presentation</vt:lpstr>
      <vt:lpstr>PowerPoint Presentation</vt:lpstr>
      <vt:lpstr>PowerPoint Presentation</vt:lpstr>
      <vt:lpstr>Your Turn</vt:lpstr>
      <vt:lpstr>Your Turn 3</vt:lpstr>
      <vt:lpstr>PowerPoint Presentation</vt:lpstr>
      <vt:lpstr>Your Turn 4</vt:lpstr>
      <vt:lpstr>PowerPoint Presentation</vt:lpstr>
      <vt:lpstr>PowerPoint Presentation</vt:lpstr>
      <vt:lpstr>Your Turn 5</vt:lpstr>
      <vt:lpstr>PowerPoint Presentation</vt:lpstr>
      <vt:lpstr>PowerPoint Presentation</vt:lpstr>
      <vt:lpstr>PowerPoint Presentation</vt:lpstr>
      <vt:lpstr>Your Turn 6</vt:lpstr>
      <vt:lpstr>PowerPoint Presentation</vt:lpstr>
      <vt:lpstr>PowerPoint Presentation</vt:lpstr>
      <vt:lpstr>Your Turn 7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Saving graphs</vt:lpstr>
      <vt:lpstr>PowerPoint Presentation</vt:lpstr>
      <vt:lpstr>Your Turn 8</vt:lpstr>
      <vt:lpstr>PowerPoint Presentation</vt:lpstr>
      <vt:lpstr>PowerPoint Presentation</vt:lpstr>
      <vt:lpstr>PowerPoint Presentation</vt:lpstr>
      <vt:lpstr>PowerPoint Presentation</vt:lpstr>
      <vt:lpstr>Your Turn 9</vt:lpstr>
      <vt:lpstr>Your turn</vt:lpstr>
      <vt:lpstr>Grammar of Graphics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else?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Your Turn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Smith, Mike K</cp:lastModifiedBy>
  <cp:revision>19</cp:revision>
  <dcterms:modified xsi:type="dcterms:W3CDTF">2019-11-05T16:45:53Z</dcterms:modified>
</cp:coreProperties>
</file>